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6" r:id="rId3"/>
    <p:sldId id="267" r:id="rId4"/>
    <p:sldId id="269" r:id="rId5"/>
    <p:sldId id="271" r:id="rId6"/>
    <p:sldId id="270" r:id="rId7"/>
    <p:sldId id="272" r:id="rId8"/>
    <p:sldId id="273" r:id="rId9"/>
    <p:sldId id="274" r:id="rId10"/>
    <p:sldId id="275" r:id="rId11"/>
    <p:sldId id="276" r:id="rId12"/>
    <p:sldId id="279" r:id="rId13"/>
    <p:sldId id="277" r:id="rId14"/>
    <p:sldId id="284" r:id="rId15"/>
    <p:sldId id="280" r:id="rId16"/>
    <p:sldId id="281" r:id="rId17"/>
    <p:sldId id="283" r:id="rId18"/>
    <p:sldId id="285" r:id="rId19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876947"/>
    <a:srgbClr val="0066CC"/>
    <a:srgbClr val="000000"/>
    <a:srgbClr val="3399FF"/>
    <a:srgbClr val="9BBB59"/>
    <a:srgbClr val="DCE6F2"/>
    <a:srgbClr val="BC4744"/>
    <a:srgbClr val="FD7D6F"/>
    <a:srgbClr val="C11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9884" autoAdjust="0"/>
  </p:normalViewPr>
  <p:slideViewPr>
    <p:cSldViewPr>
      <p:cViewPr>
        <p:scale>
          <a:sx n="80" d="100"/>
          <a:sy n="80" d="100"/>
        </p:scale>
        <p:origin x="-2430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B0B8-E0A9-4EFA-A5B2-30407FFB09D9}" type="datetimeFigureOut">
              <a:rPr lang="es-MX" smtClean="0"/>
              <a:t>11/01/2019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5552C-DBAD-4CB6-848A-DBC50800A86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740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4"/>
          <a:stretch/>
        </p:blipFill>
        <p:spPr bwMode="auto">
          <a:xfrm>
            <a:off x="27591" y="0"/>
            <a:ext cx="2834736" cy="77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7843"/>
            <a:ext cx="1421641" cy="57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 userDrawn="1"/>
        </p:nvSpPr>
        <p:spPr>
          <a:xfrm>
            <a:off x="-10711" y="6525505"/>
            <a:ext cx="291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Presupuesto Ciudadano 2019</a:t>
            </a:r>
            <a:endPara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  <p:sp>
        <p:nvSpPr>
          <p:cNvPr id="5" name="4 CuadroTexto"/>
          <p:cNvSpPr txBox="1"/>
          <p:nvPr userDrawn="1"/>
        </p:nvSpPr>
        <p:spPr>
          <a:xfrm>
            <a:off x="7092280" y="-50182"/>
            <a:ext cx="2010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200" b="1" dirty="0" smtClean="0">
                <a:effectLst/>
                <a:latin typeface="Goudy Old Style" pitchFamily="18" charset="0"/>
              </a:rPr>
              <a:t>Presupuesto Ciudadano 2019</a:t>
            </a:r>
            <a:endParaRPr lang="es-MX" sz="1200" b="1" dirty="0">
              <a:effectLst/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8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11/01/2019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98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11/01/2019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363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11/01/2019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137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11/01/2019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48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11/01/2019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417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11/01/2019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024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11/01/2019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457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11/01/2019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851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11/01/2019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694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11/01/2019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198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8FBE-10D4-414E-8F4A-442708041658}" type="datetimeFigureOut">
              <a:rPr lang="es-MX" smtClean="0"/>
              <a:t>11/01/2019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254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4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15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467545" y="1918702"/>
            <a:ext cx="8496943" cy="1215008"/>
            <a:chOff x="323529" y="3294112"/>
            <a:chExt cx="8208911" cy="1215008"/>
          </a:xfrm>
        </p:grpSpPr>
        <p:cxnSp>
          <p:nvCxnSpPr>
            <p:cNvPr id="7" name="Straight Connector 17"/>
            <p:cNvCxnSpPr/>
            <p:nvPr/>
          </p:nvCxnSpPr>
          <p:spPr>
            <a:xfrm>
              <a:off x="323529" y="4509120"/>
              <a:ext cx="8208911" cy="0"/>
            </a:xfrm>
            <a:prstGeom prst="line">
              <a:avLst/>
            </a:prstGeom>
            <a:ln w="38100">
              <a:solidFill>
                <a:srgbClr val="8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6"/>
            <p:cNvCxnSpPr/>
            <p:nvPr/>
          </p:nvCxnSpPr>
          <p:spPr>
            <a:xfrm>
              <a:off x="8532440" y="3294112"/>
              <a:ext cx="0" cy="1215008"/>
            </a:xfrm>
            <a:prstGeom prst="line">
              <a:avLst/>
            </a:prstGeom>
            <a:ln w="38100">
              <a:solidFill>
                <a:srgbClr val="8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0"/>
            <p:cNvCxnSpPr/>
            <p:nvPr/>
          </p:nvCxnSpPr>
          <p:spPr>
            <a:xfrm>
              <a:off x="323529" y="3294112"/>
              <a:ext cx="0" cy="1215008"/>
            </a:xfrm>
            <a:prstGeom prst="line">
              <a:avLst/>
            </a:prstGeom>
            <a:ln w="38100">
              <a:solidFill>
                <a:srgbClr val="8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Rectángulo"/>
          <p:cNvSpPr/>
          <p:nvPr/>
        </p:nvSpPr>
        <p:spPr>
          <a:xfrm>
            <a:off x="467545" y="980728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7200" b="1" spc="100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Presupuesto </a:t>
            </a:r>
          </a:p>
          <a:p>
            <a:pPr algn="ctr"/>
            <a:r>
              <a:rPr lang="es-MX" sz="5400" b="1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Ciudadano  2019</a:t>
            </a:r>
            <a:endParaRPr lang="es-MX" sz="5400" b="1" dirty="0">
              <a:ln w="24500" cmpd="dbl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13682" y="3573749"/>
            <a:ext cx="4166997" cy="2331418"/>
            <a:chOff x="1835696" y="3915055"/>
            <a:chExt cx="4630779" cy="2942945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915055"/>
              <a:ext cx="2371622" cy="1778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39" b="93204" l="3109" r="950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6" b="4889"/>
            <a:stretch/>
          </p:blipFill>
          <p:spPr bwMode="auto">
            <a:xfrm>
              <a:off x="3864209" y="4409728"/>
              <a:ext cx="2602266" cy="244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45" r="7039"/>
          <a:stretch/>
        </p:blipFill>
        <p:spPr bwMode="auto">
          <a:xfrm>
            <a:off x="4715222" y="3722809"/>
            <a:ext cx="3763729" cy="139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3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109 Grupo"/>
          <p:cNvGrpSpPr/>
          <p:nvPr/>
        </p:nvGrpSpPr>
        <p:grpSpPr>
          <a:xfrm>
            <a:off x="5098102" y="3379234"/>
            <a:ext cx="3739248" cy="938004"/>
            <a:chOff x="1010158" y="1301423"/>
            <a:chExt cx="4702137" cy="938004"/>
          </a:xfrm>
        </p:grpSpPr>
        <p:sp>
          <p:nvSpPr>
            <p:cNvPr id="111" name="110 Redondear rectángulo de esquina del mismo lado"/>
            <p:cNvSpPr/>
            <p:nvPr/>
          </p:nvSpPr>
          <p:spPr>
            <a:xfrm rot="5400000">
              <a:off x="2892225" y="-580644"/>
              <a:ext cx="938004" cy="4702137"/>
            </a:xfrm>
            <a:prstGeom prst="round2SameRect">
              <a:avLst/>
            </a:prstGeom>
            <a:ln>
              <a:solidFill>
                <a:srgbClr val="FD7D6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2" name="Redondear rectángulo de esquina del mismo lado 4"/>
            <p:cNvSpPr/>
            <p:nvPr/>
          </p:nvSpPr>
          <p:spPr>
            <a:xfrm>
              <a:off x="1010159" y="1347212"/>
              <a:ext cx="4656347" cy="846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MX" sz="1500" kern="1200" dirty="0">
                <a:latin typeface="Interstate-Light" pitchFamily="2" charset="0"/>
              </a:endParaRPr>
            </a:p>
          </p:txBody>
        </p:sp>
      </p:grpSp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950046" y="3645024"/>
            <a:ext cx="289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49,369,566,358.21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state-Light" pitchFamily="2" charset="0"/>
            </a:endParaRPr>
          </a:p>
        </p:txBody>
      </p:sp>
      <p:sp>
        <p:nvSpPr>
          <p:cNvPr id="11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Origen de los Ingresos del Estado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4" name="Freeform 81"/>
          <p:cNvSpPr/>
          <p:nvPr/>
        </p:nvSpPr>
        <p:spPr>
          <a:xfrm>
            <a:off x="8314456" y="944744"/>
            <a:ext cx="705743" cy="18000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b="1" kern="1200" dirty="0">
              <a:solidFill>
                <a:schemeClr val="bg1"/>
              </a:solidFill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100" b="1" kern="1200" dirty="0" smtClean="0">
                <a:solidFill>
                  <a:schemeClr val="bg1"/>
                </a:solidFill>
              </a:rPr>
              <a:t>  Pesos</a:t>
            </a:r>
            <a:endParaRPr lang="es-MX" sz="1100" b="1" kern="1200" dirty="0">
              <a:solidFill>
                <a:schemeClr val="bg1"/>
              </a:solidFill>
            </a:endParaRPr>
          </a:p>
        </p:txBody>
      </p:sp>
      <p:sp>
        <p:nvSpPr>
          <p:cNvPr id="15" name="Oval 73"/>
          <p:cNvSpPr/>
          <p:nvPr/>
        </p:nvSpPr>
        <p:spPr>
          <a:xfrm>
            <a:off x="8378828" y="976531"/>
            <a:ext cx="87385" cy="82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18" name="17 Rectángulo redondeado"/>
          <p:cNvSpPr/>
          <p:nvPr/>
        </p:nvSpPr>
        <p:spPr>
          <a:xfrm>
            <a:off x="183558" y="1304228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1 Circular"/>
          <p:cNvSpPr/>
          <p:nvPr/>
        </p:nvSpPr>
        <p:spPr>
          <a:xfrm rot="5400000">
            <a:off x="151547" y="1343617"/>
            <a:ext cx="607055" cy="576619"/>
          </a:xfrm>
          <a:prstGeom prst="pieWed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Rectángulo"/>
          <p:cNvSpPr/>
          <p:nvPr/>
        </p:nvSpPr>
        <p:spPr>
          <a:xfrm>
            <a:off x="763574" y="1447260"/>
            <a:ext cx="1936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>
                <a:latin typeface="Interstate-Light" pitchFamily="2" charset="0"/>
              </a:rPr>
              <a:t>Impuestos  </a:t>
            </a:r>
            <a:endParaRPr lang="es-MX" sz="1600" dirty="0"/>
          </a:p>
        </p:txBody>
      </p:sp>
      <p:sp>
        <p:nvSpPr>
          <p:cNvPr id="27" name="Circular 4"/>
          <p:cNvSpPr/>
          <p:nvPr/>
        </p:nvSpPr>
        <p:spPr>
          <a:xfrm>
            <a:off x="166762" y="1601819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MX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4650944" y="3316116"/>
            <a:ext cx="1230369" cy="1112956"/>
            <a:chOff x="4304109" y="0"/>
            <a:chExt cx="1791890" cy="1791890"/>
          </a:xfrm>
          <a:solidFill>
            <a:srgbClr val="FFCCCC"/>
          </a:solidFill>
        </p:grpSpPr>
        <p:sp>
          <p:nvSpPr>
            <p:cNvPr id="29" name="28 Elipse"/>
            <p:cNvSpPr/>
            <p:nvPr/>
          </p:nvSpPr>
          <p:spPr>
            <a:xfrm>
              <a:off x="4304109" y="0"/>
              <a:ext cx="1791890" cy="179189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Elipse 4"/>
            <p:cNvSpPr/>
            <p:nvPr/>
          </p:nvSpPr>
          <p:spPr>
            <a:xfrm>
              <a:off x="4566525" y="262416"/>
              <a:ext cx="1267058" cy="1267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38100" rIns="98614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000" kern="1200"/>
            </a:p>
          </p:txBody>
        </p:sp>
      </p:grpSp>
      <p:sp>
        <p:nvSpPr>
          <p:cNvPr id="35" name="34 Rectángulo redondeado"/>
          <p:cNvSpPr/>
          <p:nvPr/>
        </p:nvSpPr>
        <p:spPr>
          <a:xfrm>
            <a:off x="189069" y="1951212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39 Rectángulo redondeado"/>
          <p:cNvSpPr/>
          <p:nvPr/>
        </p:nvSpPr>
        <p:spPr>
          <a:xfrm>
            <a:off x="166765" y="2629550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55 Rectángulo redondeado"/>
          <p:cNvSpPr/>
          <p:nvPr/>
        </p:nvSpPr>
        <p:spPr>
          <a:xfrm>
            <a:off x="183558" y="3278652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60 Rectángulo"/>
          <p:cNvSpPr/>
          <p:nvPr/>
        </p:nvSpPr>
        <p:spPr>
          <a:xfrm>
            <a:off x="781026" y="3410700"/>
            <a:ext cx="1846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latin typeface="Interstate-Light" pitchFamily="2" charset="0"/>
              </a:rPr>
              <a:t>Derechos </a:t>
            </a:r>
            <a:endParaRPr lang="es-MX" sz="1600" dirty="0"/>
          </a:p>
        </p:txBody>
      </p:sp>
      <p:sp>
        <p:nvSpPr>
          <p:cNvPr id="65" name="64 Rectángulo redondeado"/>
          <p:cNvSpPr/>
          <p:nvPr/>
        </p:nvSpPr>
        <p:spPr>
          <a:xfrm>
            <a:off x="189069" y="3925636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66 Rectángulo redondeado"/>
          <p:cNvSpPr/>
          <p:nvPr/>
        </p:nvSpPr>
        <p:spPr>
          <a:xfrm>
            <a:off x="179291" y="5312349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3" name="72 Grupo"/>
          <p:cNvGrpSpPr/>
          <p:nvPr/>
        </p:nvGrpSpPr>
        <p:grpSpPr>
          <a:xfrm>
            <a:off x="196084" y="4647937"/>
            <a:ext cx="2808312" cy="602651"/>
            <a:chOff x="1517928" y="356964"/>
            <a:chExt cx="930343" cy="602651"/>
          </a:xfrm>
        </p:grpSpPr>
        <p:sp>
          <p:nvSpPr>
            <p:cNvPr id="74" name="73 Rectángulo redondeado"/>
            <p:cNvSpPr/>
            <p:nvPr/>
          </p:nvSpPr>
          <p:spPr>
            <a:xfrm>
              <a:off x="1517928" y="356964"/>
              <a:ext cx="930343" cy="6026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1560506"/>
                <a:satOff val="-1946"/>
                <a:lumOff val="45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74 Rectángulo"/>
            <p:cNvSpPr/>
            <p:nvPr/>
          </p:nvSpPr>
          <p:spPr>
            <a:xfrm>
              <a:off x="1810269" y="370202"/>
              <a:ext cx="624764" cy="425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100" kern="1200"/>
            </a:p>
          </p:txBody>
        </p:sp>
      </p:grpSp>
      <p:grpSp>
        <p:nvGrpSpPr>
          <p:cNvPr id="76" name="75 Grupo"/>
          <p:cNvGrpSpPr/>
          <p:nvPr/>
        </p:nvGrpSpPr>
        <p:grpSpPr>
          <a:xfrm>
            <a:off x="179291" y="4672108"/>
            <a:ext cx="576619" cy="607055"/>
            <a:chOff x="1242968" y="464311"/>
            <a:chExt cx="815462" cy="815462"/>
          </a:xfrm>
        </p:grpSpPr>
        <p:sp>
          <p:nvSpPr>
            <p:cNvPr id="77" name="76 Circular"/>
            <p:cNvSpPr/>
            <p:nvPr/>
          </p:nvSpPr>
          <p:spPr>
            <a:xfrm rot="5400000">
              <a:off x="1242968" y="464311"/>
              <a:ext cx="815462" cy="815462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Circular 4"/>
            <p:cNvSpPr/>
            <p:nvPr/>
          </p:nvSpPr>
          <p:spPr>
            <a:xfrm>
              <a:off x="1242968" y="703154"/>
              <a:ext cx="576619" cy="576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100" kern="1200"/>
            </a:p>
          </p:txBody>
        </p:sp>
      </p:grpSp>
      <p:sp>
        <p:nvSpPr>
          <p:cNvPr id="81" name="Llamada rectangular 4"/>
          <p:cNvSpPr/>
          <p:nvPr/>
        </p:nvSpPr>
        <p:spPr>
          <a:xfrm rot="16200000">
            <a:off x="3367392" y="4752585"/>
            <a:ext cx="421460" cy="16609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425" tIns="98425" rIns="98425" bIns="98425" numCol="1" spcCol="1270" anchor="t" anchorCtr="0">
            <a:no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/>
          </a:p>
        </p:txBody>
      </p:sp>
      <p:sp>
        <p:nvSpPr>
          <p:cNvPr id="82" name="81 Rectángulo redondeado"/>
          <p:cNvSpPr/>
          <p:nvPr/>
        </p:nvSpPr>
        <p:spPr>
          <a:xfrm>
            <a:off x="4607989" y="1336404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rgbClr val="7030A0"/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91 Circular"/>
          <p:cNvSpPr/>
          <p:nvPr/>
        </p:nvSpPr>
        <p:spPr>
          <a:xfrm rot="5400000">
            <a:off x="151544" y="1960614"/>
            <a:ext cx="607055" cy="576618"/>
          </a:xfrm>
          <a:prstGeom prst="pieWedg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96 Circular"/>
          <p:cNvSpPr/>
          <p:nvPr/>
        </p:nvSpPr>
        <p:spPr>
          <a:xfrm rot="5400000">
            <a:off x="151544" y="2634828"/>
            <a:ext cx="607055" cy="576618"/>
          </a:xfrm>
          <a:prstGeom prst="pieWedge">
            <a:avLst/>
          </a:prstGeom>
          <a:solidFill>
            <a:srgbClr val="87694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98" name="97 Circular"/>
          <p:cNvSpPr/>
          <p:nvPr/>
        </p:nvSpPr>
        <p:spPr>
          <a:xfrm rot="5400000">
            <a:off x="164756" y="3280774"/>
            <a:ext cx="607055" cy="576618"/>
          </a:xfrm>
          <a:prstGeom prst="pieWedg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98 Circular"/>
          <p:cNvSpPr/>
          <p:nvPr/>
        </p:nvSpPr>
        <p:spPr>
          <a:xfrm rot="5400000">
            <a:off x="174281" y="3947312"/>
            <a:ext cx="607055" cy="576618"/>
          </a:xfrm>
          <a:prstGeom prst="pieWedg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101" name="100 Circular"/>
          <p:cNvSpPr/>
          <p:nvPr/>
        </p:nvSpPr>
        <p:spPr>
          <a:xfrm rot="5400000">
            <a:off x="159779" y="5325365"/>
            <a:ext cx="607055" cy="576619"/>
          </a:xfrm>
          <a:prstGeom prst="pieWedg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103" name="102 Circular"/>
          <p:cNvSpPr/>
          <p:nvPr/>
        </p:nvSpPr>
        <p:spPr>
          <a:xfrm rot="5400000">
            <a:off x="4581504" y="1344051"/>
            <a:ext cx="607055" cy="576619"/>
          </a:xfrm>
          <a:prstGeom prst="pieWedg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105" name="104 Rectángulo"/>
          <p:cNvSpPr/>
          <p:nvPr/>
        </p:nvSpPr>
        <p:spPr>
          <a:xfrm>
            <a:off x="611560" y="2636912"/>
            <a:ext cx="2185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latin typeface="Interstate-Light" pitchFamily="2" charset="0"/>
              </a:rPr>
              <a:t>Contribuciones de Mejoras</a:t>
            </a:r>
            <a:endParaRPr lang="es-MX" sz="1600" dirty="0"/>
          </a:p>
        </p:txBody>
      </p:sp>
      <p:sp>
        <p:nvSpPr>
          <p:cNvPr id="106" name="105 Rectángulo"/>
          <p:cNvSpPr/>
          <p:nvPr/>
        </p:nvSpPr>
        <p:spPr>
          <a:xfrm>
            <a:off x="808303" y="4057684"/>
            <a:ext cx="1846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latin typeface="Interstate-Light" pitchFamily="2" charset="0"/>
              </a:rPr>
              <a:t>Productos</a:t>
            </a:r>
            <a:endParaRPr lang="es-MX" sz="1600" dirty="0"/>
          </a:p>
        </p:txBody>
      </p:sp>
      <p:sp>
        <p:nvSpPr>
          <p:cNvPr id="107" name="106 Rectángulo"/>
          <p:cNvSpPr/>
          <p:nvPr/>
        </p:nvSpPr>
        <p:spPr>
          <a:xfrm>
            <a:off x="698708" y="4767842"/>
            <a:ext cx="2185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latin typeface="Interstate-Light" pitchFamily="2" charset="0"/>
              </a:rPr>
              <a:t>Aprovechamientos</a:t>
            </a:r>
            <a:endParaRPr lang="es-MX" sz="1600" dirty="0"/>
          </a:p>
        </p:txBody>
      </p:sp>
      <p:sp>
        <p:nvSpPr>
          <p:cNvPr id="108" name="107 Rectángulo"/>
          <p:cNvSpPr/>
          <p:nvPr/>
        </p:nvSpPr>
        <p:spPr>
          <a:xfrm>
            <a:off x="686183" y="5321287"/>
            <a:ext cx="2185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latin typeface="Interstate-Light" pitchFamily="2" charset="0"/>
              </a:rPr>
              <a:t>Ingresos por ventas de bienes y servicios</a:t>
            </a:r>
            <a:endParaRPr lang="es-MX" sz="1600" dirty="0"/>
          </a:p>
        </p:txBody>
      </p:sp>
      <p:sp>
        <p:nvSpPr>
          <p:cNvPr id="109" name="108 Rectángulo"/>
          <p:cNvSpPr/>
          <p:nvPr/>
        </p:nvSpPr>
        <p:spPr>
          <a:xfrm>
            <a:off x="5076942" y="1354280"/>
            <a:ext cx="2135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latin typeface="Interstate-Light" pitchFamily="2" charset="0"/>
              </a:rPr>
              <a:t>Participaciones y Aportaciones</a:t>
            </a:r>
            <a:endParaRPr lang="es-MX" sz="1600" dirty="0"/>
          </a:p>
        </p:txBody>
      </p:sp>
      <p:sp>
        <p:nvSpPr>
          <p:cNvPr id="113" name="112 Rectángulo redondeado"/>
          <p:cNvSpPr/>
          <p:nvPr/>
        </p:nvSpPr>
        <p:spPr>
          <a:xfrm>
            <a:off x="4629738" y="2001251"/>
            <a:ext cx="2808312" cy="602651"/>
          </a:xfrm>
          <a:prstGeom prst="roundRect">
            <a:avLst>
              <a:gd name="adj" fmla="val 1000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2">
              <a:hueOff val="1560506"/>
              <a:satOff val="-1946"/>
              <a:lumOff val="45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5" name="114 Circular"/>
          <p:cNvSpPr/>
          <p:nvPr/>
        </p:nvSpPr>
        <p:spPr>
          <a:xfrm rot="5400000">
            <a:off x="4592213" y="2010653"/>
            <a:ext cx="607055" cy="576618"/>
          </a:xfrm>
          <a:prstGeom prst="pieWedg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560506"/>
              <a:satOff val="-1946"/>
              <a:lumOff val="458"/>
              <a:alphaOff val="0"/>
            </a:schemeClr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sp>
        <p:nvSpPr>
          <p:cNvPr id="120" name="Circular 4"/>
          <p:cNvSpPr/>
          <p:nvPr/>
        </p:nvSpPr>
        <p:spPr>
          <a:xfrm>
            <a:off x="196895" y="2248923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MX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Circular 4"/>
          <p:cNvSpPr/>
          <p:nvPr/>
        </p:nvSpPr>
        <p:spPr>
          <a:xfrm>
            <a:off x="189499" y="2887395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</a:rPr>
              <a:t>3</a:t>
            </a:r>
            <a:endParaRPr lang="es-MX" sz="2800" b="1" kern="1200" dirty="0">
              <a:solidFill>
                <a:schemeClr val="bg1"/>
              </a:solidFill>
            </a:endParaRPr>
          </a:p>
        </p:txBody>
      </p:sp>
      <p:sp>
        <p:nvSpPr>
          <p:cNvPr id="122" name="Circular 4"/>
          <p:cNvSpPr/>
          <p:nvPr/>
        </p:nvSpPr>
        <p:spPr>
          <a:xfrm>
            <a:off x="189499" y="3558595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</a:rPr>
              <a:t>4</a:t>
            </a:r>
            <a:endParaRPr lang="es-MX" sz="2800" b="1" kern="1200" dirty="0">
              <a:solidFill>
                <a:schemeClr val="bg1"/>
              </a:solidFill>
            </a:endParaRPr>
          </a:p>
        </p:txBody>
      </p:sp>
      <p:sp>
        <p:nvSpPr>
          <p:cNvPr id="123" name="Circular 4"/>
          <p:cNvSpPr/>
          <p:nvPr/>
        </p:nvSpPr>
        <p:spPr>
          <a:xfrm>
            <a:off x="196895" y="4240514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dirty="0">
                <a:solidFill>
                  <a:schemeClr val="bg1"/>
                </a:solidFill>
              </a:rPr>
              <a:t>5</a:t>
            </a:r>
            <a:endParaRPr lang="es-MX" sz="2800" b="1" kern="1200" dirty="0">
              <a:solidFill>
                <a:schemeClr val="bg1"/>
              </a:solidFill>
            </a:endParaRPr>
          </a:p>
        </p:txBody>
      </p:sp>
      <p:sp>
        <p:nvSpPr>
          <p:cNvPr id="124" name="Circular 4"/>
          <p:cNvSpPr/>
          <p:nvPr/>
        </p:nvSpPr>
        <p:spPr>
          <a:xfrm>
            <a:off x="179291" y="4944957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</a:rPr>
              <a:t>6</a:t>
            </a:r>
            <a:endParaRPr lang="es-MX" sz="2800" b="1" kern="1200" dirty="0">
              <a:solidFill>
                <a:schemeClr val="bg1"/>
              </a:solidFill>
            </a:endParaRPr>
          </a:p>
        </p:txBody>
      </p:sp>
      <p:sp>
        <p:nvSpPr>
          <p:cNvPr id="125" name="Circular 4"/>
          <p:cNvSpPr/>
          <p:nvPr/>
        </p:nvSpPr>
        <p:spPr>
          <a:xfrm>
            <a:off x="196084" y="5594614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</a:rPr>
              <a:t>7</a:t>
            </a:r>
            <a:endParaRPr lang="es-MX" sz="2800" b="1" kern="1200" dirty="0">
              <a:solidFill>
                <a:schemeClr val="bg1"/>
              </a:solidFill>
            </a:endParaRPr>
          </a:p>
        </p:txBody>
      </p:sp>
      <p:sp>
        <p:nvSpPr>
          <p:cNvPr id="126" name="Circular 4"/>
          <p:cNvSpPr/>
          <p:nvPr/>
        </p:nvSpPr>
        <p:spPr>
          <a:xfrm>
            <a:off x="4618055" y="1601752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</a:rPr>
              <a:t>8</a:t>
            </a:r>
            <a:endParaRPr lang="es-MX" sz="2800" b="1" kern="1200" dirty="0">
              <a:solidFill>
                <a:schemeClr val="bg1"/>
              </a:solidFill>
            </a:endParaRPr>
          </a:p>
        </p:txBody>
      </p:sp>
      <p:sp>
        <p:nvSpPr>
          <p:cNvPr id="127" name="Circular 4"/>
          <p:cNvSpPr/>
          <p:nvPr/>
        </p:nvSpPr>
        <p:spPr>
          <a:xfrm>
            <a:off x="4629738" y="2263863"/>
            <a:ext cx="437800" cy="311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MX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401306" y="1455704"/>
            <a:ext cx="792088" cy="32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Llamada rectangular 4"/>
          <p:cNvSpPr/>
          <p:nvPr/>
        </p:nvSpPr>
        <p:spPr>
          <a:xfrm rot="16200000">
            <a:off x="3391530" y="753712"/>
            <a:ext cx="421460" cy="16609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425" tIns="98425" rIns="98425" bIns="98425" numCol="1" spcCol="1270" anchor="t" anchorCtr="0">
            <a:no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/>
          </a:p>
        </p:txBody>
      </p:sp>
      <p:sp>
        <p:nvSpPr>
          <p:cNvPr id="32" name="31 Llamada rectangular"/>
          <p:cNvSpPr/>
          <p:nvPr/>
        </p:nvSpPr>
        <p:spPr>
          <a:xfrm rot="16200000">
            <a:off x="3340857" y="738751"/>
            <a:ext cx="482724" cy="1752104"/>
          </a:xfrm>
          <a:prstGeom prst="wedgeRectCallout">
            <a:avLst>
              <a:gd name="adj1" fmla="val 0"/>
              <a:gd name="adj2" fmla="val 0"/>
            </a:avLst>
          </a:prstGeom>
          <a:solidFill>
            <a:schemeClr val="accent5">
              <a:lumMod val="60000"/>
              <a:lumOff val="40000"/>
              <a:alpha val="41961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Rectángulo"/>
          <p:cNvSpPr/>
          <p:nvPr/>
        </p:nvSpPr>
        <p:spPr>
          <a:xfrm>
            <a:off x="2656359" y="1399505"/>
            <a:ext cx="1872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4,400,649,616.25</a:t>
            </a:r>
            <a:endParaRPr lang="es-MX" b="1" dirty="0"/>
          </a:p>
        </p:txBody>
      </p:sp>
      <p:sp>
        <p:nvSpPr>
          <p:cNvPr id="136" name="135 Rectángulo"/>
          <p:cNvSpPr/>
          <p:nvPr/>
        </p:nvSpPr>
        <p:spPr>
          <a:xfrm>
            <a:off x="2706164" y="2061996"/>
            <a:ext cx="389461" cy="32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37" name="136 Rectángulo"/>
          <p:cNvSpPr/>
          <p:nvPr/>
        </p:nvSpPr>
        <p:spPr>
          <a:xfrm>
            <a:off x="2759570" y="2782729"/>
            <a:ext cx="336055" cy="32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04" name="103 Rectángulo"/>
          <p:cNvSpPr/>
          <p:nvPr/>
        </p:nvSpPr>
        <p:spPr>
          <a:xfrm>
            <a:off x="621359" y="1932504"/>
            <a:ext cx="2520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600" dirty="0" smtClean="0">
                <a:latin typeface="Interstate-Light" pitchFamily="2" charset="0"/>
              </a:rPr>
              <a:t>Cuotas y Aportaciones de Seguridad Social  </a:t>
            </a:r>
            <a:endParaRPr lang="es-MX" sz="1600" dirty="0"/>
          </a:p>
        </p:txBody>
      </p:sp>
      <p:sp>
        <p:nvSpPr>
          <p:cNvPr id="138" name="137 Rectángulo"/>
          <p:cNvSpPr/>
          <p:nvPr/>
        </p:nvSpPr>
        <p:spPr>
          <a:xfrm>
            <a:off x="2655061" y="3429000"/>
            <a:ext cx="433824" cy="32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39" name="138 Rectángulo"/>
          <p:cNvSpPr/>
          <p:nvPr/>
        </p:nvSpPr>
        <p:spPr>
          <a:xfrm>
            <a:off x="2695013" y="4063250"/>
            <a:ext cx="389461" cy="32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39" name="Llamada rectangular 4"/>
          <p:cNvSpPr/>
          <p:nvPr/>
        </p:nvSpPr>
        <p:spPr>
          <a:xfrm rot="16200000">
            <a:off x="3384384" y="1429223"/>
            <a:ext cx="421460" cy="1646628"/>
          </a:xfrm>
          <a:prstGeom prst="rect">
            <a:avLst/>
          </a:prstGeom>
          <a:solidFill>
            <a:srgbClr val="9BBB59">
              <a:alpha val="38824"/>
            </a:srgb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425" tIns="98425" rIns="98425" bIns="98425" numCol="1" spcCol="1270" anchor="t" anchorCtr="0">
            <a:no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/>
          </a:p>
        </p:txBody>
      </p:sp>
      <p:sp>
        <p:nvSpPr>
          <p:cNvPr id="38" name="37 Llamada rectangular"/>
          <p:cNvSpPr/>
          <p:nvPr/>
        </p:nvSpPr>
        <p:spPr>
          <a:xfrm rot="16200000">
            <a:off x="3332088" y="2083000"/>
            <a:ext cx="482724" cy="1734565"/>
          </a:xfrm>
          <a:prstGeom prst="wedgeRectCallout">
            <a:avLst>
              <a:gd name="adj1" fmla="val 0"/>
              <a:gd name="adj2" fmla="val 0"/>
            </a:avLst>
          </a:prstGeom>
          <a:solidFill>
            <a:schemeClr val="bg2">
              <a:lumMod val="50000"/>
              <a:alpha val="38824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2" name="61 Grupo"/>
          <p:cNvGrpSpPr/>
          <p:nvPr/>
        </p:nvGrpSpPr>
        <p:grpSpPr>
          <a:xfrm rot="16200000">
            <a:off x="3322505" y="2720374"/>
            <a:ext cx="482724" cy="1737708"/>
            <a:chOff x="3801955" y="714044"/>
            <a:chExt cx="1507457" cy="334995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3" name="62 Llamada rectangular"/>
            <p:cNvSpPr/>
            <p:nvPr/>
          </p:nvSpPr>
          <p:spPr>
            <a:xfrm>
              <a:off x="3801955" y="714044"/>
              <a:ext cx="1507457" cy="3349955"/>
            </a:xfrm>
            <a:prstGeom prst="wedgeRectCallout">
              <a:avLst>
                <a:gd name="adj1" fmla="val 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Llamada rectangular 4"/>
            <p:cNvSpPr/>
            <p:nvPr/>
          </p:nvSpPr>
          <p:spPr>
            <a:xfrm>
              <a:off x="3993270" y="714044"/>
              <a:ext cx="1316142" cy="33499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25" tIns="98425" rIns="98425" bIns="98425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100" b="1" kern="1200"/>
            </a:p>
          </p:txBody>
        </p:sp>
      </p:grpSp>
      <p:sp>
        <p:nvSpPr>
          <p:cNvPr id="66" name="Llamada rectangular 4"/>
          <p:cNvSpPr/>
          <p:nvPr/>
        </p:nvSpPr>
        <p:spPr>
          <a:xfrm rot="16200000">
            <a:off x="3345991" y="3365253"/>
            <a:ext cx="421460" cy="1723415"/>
          </a:xfrm>
          <a:prstGeom prst="rect">
            <a:avLst/>
          </a:prstGeom>
          <a:solidFill>
            <a:srgbClr val="9BBB59">
              <a:alpha val="38824"/>
            </a:srgb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425" tIns="98425" rIns="98425" bIns="98425" numCol="1" spcCol="1270" anchor="t" anchorCtr="0">
            <a:no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/>
          </a:p>
        </p:txBody>
      </p:sp>
      <p:sp>
        <p:nvSpPr>
          <p:cNvPr id="128" name="127 Rectángulo"/>
          <p:cNvSpPr/>
          <p:nvPr/>
        </p:nvSpPr>
        <p:spPr>
          <a:xfrm>
            <a:off x="2699792" y="2075813"/>
            <a:ext cx="1800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0.00</a:t>
            </a:r>
          </a:p>
        </p:txBody>
      </p:sp>
      <p:sp>
        <p:nvSpPr>
          <p:cNvPr id="129" name="128 Rectángulo"/>
          <p:cNvSpPr/>
          <p:nvPr/>
        </p:nvSpPr>
        <p:spPr>
          <a:xfrm>
            <a:off x="2706164" y="2756665"/>
            <a:ext cx="1800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541,644,400.76</a:t>
            </a:r>
            <a:endParaRPr lang="es-MX" b="1" dirty="0"/>
          </a:p>
        </p:txBody>
      </p:sp>
      <p:sp>
        <p:nvSpPr>
          <p:cNvPr id="130" name="129 Rectángulo"/>
          <p:cNvSpPr/>
          <p:nvPr/>
        </p:nvSpPr>
        <p:spPr>
          <a:xfrm>
            <a:off x="2555776" y="3395311"/>
            <a:ext cx="1950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3,112,091,005.37</a:t>
            </a:r>
            <a:endParaRPr lang="es-MX" b="1" dirty="0"/>
          </a:p>
        </p:txBody>
      </p:sp>
      <p:sp>
        <p:nvSpPr>
          <p:cNvPr id="131" name="130 Rectángulo"/>
          <p:cNvSpPr/>
          <p:nvPr/>
        </p:nvSpPr>
        <p:spPr>
          <a:xfrm>
            <a:off x="2695013" y="4026906"/>
            <a:ext cx="1800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59,766,507,.91</a:t>
            </a:r>
            <a:endParaRPr lang="es-MX" b="1" dirty="0"/>
          </a:p>
        </p:txBody>
      </p:sp>
      <p:sp>
        <p:nvSpPr>
          <p:cNvPr id="1024" name="1023 Rectángulo"/>
          <p:cNvSpPr/>
          <p:nvPr/>
        </p:nvSpPr>
        <p:spPr>
          <a:xfrm>
            <a:off x="2773212" y="4767842"/>
            <a:ext cx="323888" cy="30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41" name="140 Rectángulo"/>
          <p:cNvSpPr/>
          <p:nvPr/>
        </p:nvSpPr>
        <p:spPr>
          <a:xfrm>
            <a:off x="2740900" y="5462272"/>
            <a:ext cx="323888" cy="30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42" name="141 Rectángulo"/>
          <p:cNvSpPr/>
          <p:nvPr/>
        </p:nvSpPr>
        <p:spPr>
          <a:xfrm>
            <a:off x="7245550" y="1484634"/>
            <a:ext cx="323888" cy="30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43" name="142 Rectángulo"/>
          <p:cNvSpPr/>
          <p:nvPr/>
        </p:nvSpPr>
        <p:spPr>
          <a:xfrm>
            <a:off x="7276106" y="2145868"/>
            <a:ext cx="323888" cy="30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80" name="79 Llamada rectangular"/>
          <p:cNvSpPr/>
          <p:nvPr/>
        </p:nvSpPr>
        <p:spPr>
          <a:xfrm rot="16200000">
            <a:off x="3362310" y="4783216"/>
            <a:ext cx="482724" cy="1660919"/>
          </a:xfrm>
          <a:prstGeom prst="wedgeRectCallout">
            <a:avLst>
              <a:gd name="adj1" fmla="val 0"/>
              <a:gd name="adj2" fmla="val 0"/>
            </a:avLst>
          </a:prstGeom>
          <a:solidFill>
            <a:schemeClr val="accent6">
              <a:lumMod val="40000"/>
              <a:lumOff val="60000"/>
              <a:alpha val="41961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Llamada rectangular 4"/>
          <p:cNvSpPr/>
          <p:nvPr/>
        </p:nvSpPr>
        <p:spPr>
          <a:xfrm rot="16200000">
            <a:off x="7705104" y="716213"/>
            <a:ext cx="421460" cy="1843031"/>
          </a:xfrm>
          <a:prstGeom prst="rect">
            <a:avLst/>
          </a:prstGeom>
          <a:solidFill>
            <a:schemeClr val="accent4">
              <a:alpha val="38824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425" tIns="98425" rIns="98425" bIns="98425" numCol="1" spcCol="1270" anchor="t" anchorCtr="0">
            <a:no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/>
          </a:p>
        </p:txBody>
      </p:sp>
      <p:sp>
        <p:nvSpPr>
          <p:cNvPr id="84" name="83 Rectángulo"/>
          <p:cNvSpPr/>
          <p:nvPr/>
        </p:nvSpPr>
        <p:spPr>
          <a:xfrm>
            <a:off x="2703571" y="5405873"/>
            <a:ext cx="1800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0.00</a:t>
            </a:r>
            <a:endParaRPr lang="es-MX" b="1" dirty="0"/>
          </a:p>
        </p:txBody>
      </p:sp>
      <p:sp>
        <p:nvSpPr>
          <p:cNvPr id="114" name="Llamada rectangular 4"/>
          <p:cNvSpPr/>
          <p:nvPr/>
        </p:nvSpPr>
        <p:spPr>
          <a:xfrm rot="16200000">
            <a:off x="7825053" y="1479262"/>
            <a:ext cx="421460" cy="1646628"/>
          </a:xfrm>
          <a:prstGeom prst="rect">
            <a:avLst/>
          </a:prstGeom>
          <a:solidFill>
            <a:srgbClr val="9BBB59">
              <a:alpha val="38824"/>
            </a:srgb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425" tIns="98425" rIns="98425" bIns="98425" numCol="1" spcCol="1270" anchor="t" anchorCtr="0">
            <a:noAutofit/>
          </a:bodyPr>
          <a:lstStyle/>
          <a:p>
            <a:pPr lvl="0" algn="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/>
          </a:p>
        </p:txBody>
      </p:sp>
      <p:sp>
        <p:nvSpPr>
          <p:cNvPr id="132" name="131 Rectángulo"/>
          <p:cNvSpPr/>
          <p:nvPr/>
        </p:nvSpPr>
        <p:spPr>
          <a:xfrm>
            <a:off x="7121079" y="2117909"/>
            <a:ext cx="1800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0.00</a:t>
            </a:r>
            <a:endParaRPr lang="es-MX" b="1" dirty="0"/>
          </a:p>
        </p:txBody>
      </p:sp>
      <p:sp>
        <p:nvSpPr>
          <p:cNvPr id="133" name="132 Rectángulo"/>
          <p:cNvSpPr/>
          <p:nvPr/>
        </p:nvSpPr>
        <p:spPr>
          <a:xfrm>
            <a:off x="6905329" y="1453062"/>
            <a:ext cx="200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41,251,914,827.92</a:t>
            </a:r>
            <a:endParaRPr lang="es-MX" b="1" dirty="0"/>
          </a:p>
        </p:txBody>
      </p:sp>
      <p:sp>
        <p:nvSpPr>
          <p:cNvPr id="72" name="71 Llamada rectangular"/>
          <p:cNvSpPr/>
          <p:nvPr/>
        </p:nvSpPr>
        <p:spPr>
          <a:xfrm rot="16200000">
            <a:off x="3360389" y="4102653"/>
            <a:ext cx="482724" cy="1668932"/>
          </a:xfrm>
          <a:prstGeom prst="wedgeRectCallout">
            <a:avLst>
              <a:gd name="adj1" fmla="val 0"/>
              <a:gd name="adj2" fmla="val 0"/>
            </a:avLst>
          </a:prstGeom>
          <a:solidFill>
            <a:schemeClr val="bg2">
              <a:lumMod val="50000"/>
              <a:alpha val="38824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4" name="133 Rectángulo"/>
          <p:cNvSpPr/>
          <p:nvPr/>
        </p:nvSpPr>
        <p:spPr>
          <a:xfrm>
            <a:off x="2727100" y="4752453"/>
            <a:ext cx="1800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 smtClean="0"/>
              <a:t>3,500,000.00</a:t>
            </a:r>
            <a:endParaRPr lang="es-MX" b="1" dirty="0"/>
          </a:p>
        </p:txBody>
      </p:sp>
      <p:sp>
        <p:nvSpPr>
          <p:cNvPr id="86" name="85 Rectángulo"/>
          <p:cNvSpPr/>
          <p:nvPr/>
        </p:nvSpPr>
        <p:spPr>
          <a:xfrm>
            <a:off x="4699249" y="3518190"/>
            <a:ext cx="1133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Gran</a:t>
            </a:r>
          </a:p>
          <a:p>
            <a:pPr algn="ctr"/>
            <a:r>
              <a:rPr lang="es-MX" b="1" dirty="0" smtClean="0"/>
              <a:t>Total</a:t>
            </a:r>
            <a:endParaRPr lang="es-MX" b="1" dirty="0"/>
          </a:p>
        </p:txBody>
      </p:sp>
      <p:sp>
        <p:nvSpPr>
          <p:cNvPr id="116" name="115 Rectángulo"/>
          <p:cNvSpPr/>
          <p:nvPr/>
        </p:nvSpPr>
        <p:spPr>
          <a:xfrm>
            <a:off x="4762071" y="2054008"/>
            <a:ext cx="2671376" cy="57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dirty="0" smtClean="0">
                <a:latin typeface="Interstate-Light" pitchFamily="2" charset="0"/>
              </a:rPr>
              <a:t>Transferencias, Asignaciones, Subsidios y Otras Ayudas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6321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Pantalla"/>
          <p:cNvSpPr/>
          <p:nvPr/>
        </p:nvSpPr>
        <p:spPr>
          <a:xfrm flipH="1">
            <a:off x="257755" y="966663"/>
            <a:ext cx="6264696" cy="5178658"/>
          </a:xfrm>
          <a:prstGeom prst="flowChartDisplay">
            <a:avLst/>
          </a:prstGeom>
          <a:solidFill>
            <a:srgbClr val="FD7D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5 CuadroTexto"/>
          <p:cNvSpPr txBox="1"/>
          <p:nvPr/>
        </p:nvSpPr>
        <p:spPr>
          <a:xfrm>
            <a:off x="899592" y="1139946"/>
            <a:ext cx="47471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Es el documento donde se plasma la distribución estimada del gasto anual del Estado. Este documento es muy importante, ya que la población necesita que el Gobierno del Estado proporcione servicios y obras de calidad.</a:t>
            </a:r>
          </a:p>
          <a:p>
            <a:pPr algn="just"/>
            <a:endParaRPr lang="es-ES" sz="2200" dirty="0" smtClean="0">
              <a:solidFill>
                <a:schemeClr val="bg1"/>
              </a:solidFill>
              <a:latin typeface="Interstate-Light" pitchFamily="2" charset="0"/>
              <a:cs typeface="Segoe UI" pitchFamily="34" charset="0"/>
            </a:endParaRPr>
          </a:p>
          <a:p>
            <a:pPr algn="just"/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El presupuesto nos indica la cantidad, la forma y el destino de los recursos públicos, por ello es muy significativo que lo conozcas y saber </a:t>
            </a:r>
            <a:r>
              <a:rPr lang="es-ES" sz="2200" dirty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¿</a:t>
            </a: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  <a:cs typeface="Segoe UI" pitchFamily="34" charset="0"/>
              </a:rPr>
              <a:t>Para qué? </a:t>
            </a:r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y en ¿</a:t>
            </a: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  <a:cs typeface="Segoe UI" pitchFamily="34" charset="0"/>
              </a:rPr>
              <a:t>Qué?</a:t>
            </a:r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 gasta nuestro Gobierno.</a:t>
            </a:r>
            <a:endParaRPr lang="es-MX" sz="2200" dirty="0">
              <a:solidFill>
                <a:schemeClr val="bg1"/>
              </a:solidFill>
              <a:latin typeface="Interstate-Light" pitchFamily="2" charset="0"/>
              <a:cs typeface="Segoe U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10" b="95976" l="2761" r="89110">
                        <a14:foregroundMark x1="27607" y1="16499" x2="20245" y2="54728"/>
                        <a14:foregroundMark x1="23773" y1="15694" x2="35736" y2="25352"/>
                        <a14:foregroundMark x1="20859" y1="20121" x2="23773" y2="14085"/>
                        <a14:foregroundMark x1="23773" y1="14085" x2="27761" y2="13481"/>
                        <a14:foregroundMark x1="9969" y1="42455" x2="14724" y2="35211"/>
                        <a14:foregroundMark x1="13957" y1="36419" x2="20706" y2="29779"/>
                        <a14:foregroundMark x1="70092" y1="8048" x2="72546" y2="50302"/>
                        <a14:foregroundMark x1="42178" y1="43461" x2="63344" y2="38632"/>
                        <a14:foregroundMark x1="56135" y1="40241" x2="65184" y2="22334"/>
                        <a14:foregroundMark x1="34969" y1="44467" x2="58129" y2="36620"/>
                        <a14:foregroundMark x1="65644" y1="9457" x2="71933" y2="4628"/>
                        <a14:foregroundMark x1="72546" y1="4427" x2="76534" y2="4427"/>
                        <a14:foregroundMark x1="66258" y1="10060" x2="67025" y2="4427"/>
                        <a14:foregroundMark x1="67025" y1="4427" x2="67025" y2="4427"/>
                        <a14:foregroundMark x1="67025" y1="4427" x2="71319" y2="2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79"/>
          <a:stretch/>
        </p:blipFill>
        <p:spPr bwMode="auto">
          <a:xfrm>
            <a:off x="4719202" y="2060848"/>
            <a:ext cx="4283966" cy="356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¿Qué es el Presupuesto de Egresos?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34858" y="1147158"/>
            <a:ext cx="6333485" cy="4824000"/>
          </a:xfrm>
          <a:prstGeom prst="rect">
            <a:avLst/>
          </a:prstGeom>
          <a:solidFill>
            <a:schemeClr val="accent2">
              <a:lumMod val="75000"/>
              <a:alpha val="21961"/>
            </a:schemeClr>
          </a:solidFill>
          <a:ln>
            <a:solidFill>
              <a:schemeClr val="bg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8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885099" y="5712360"/>
            <a:ext cx="1258901" cy="104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¿Cuáles son las prioridades de gasto?</a:t>
            </a:r>
            <a:endParaRPr lang="es-MX" sz="2000" b="1" dirty="0">
              <a:solidFill>
                <a:schemeClr val="bg1"/>
              </a:solidFill>
            </a:endParaRPr>
          </a:p>
        </p:txBody>
      </p:sp>
      <p:grpSp>
        <p:nvGrpSpPr>
          <p:cNvPr id="48" name="47 Grupo"/>
          <p:cNvGrpSpPr/>
          <p:nvPr/>
        </p:nvGrpSpPr>
        <p:grpSpPr>
          <a:xfrm>
            <a:off x="1406867" y="1246639"/>
            <a:ext cx="6189468" cy="1014254"/>
            <a:chOff x="817" y="3754"/>
            <a:chExt cx="7119426" cy="1852666"/>
          </a:xfrm>
          <a:solidFill>
            <a:srgbClr val="BC4744"/>
          </a:solidFill>
        </p:grpSpPr>
        <p:sp>
          <p:nvSpPr>
            <p:cNvPr id="49" name="48 Rectángulo redondeado"/>
            <p:cNvSpPr/>
            <p:nvPr/>
          </p:nvSpPr>
          <p:spPr>
            <a:xfrm>
              <a:off x="817" y="3754"/>
              <a:ext cx="7119426" cy="18526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49 Rectángulo"/>
            <p:cNvSpPr/>
            <p:nvPr/>
          </p:nvSpPr>
          <p:spPr>
            <a:xfrm>
              <a:off x="55080" y="58017"/>
              <a:ext cx="7010900" cy="1744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b="1" kern="1200" dirty="0" smtClean="0"/>
                <a:t>Prioridades</a:t>
              </a:r>
              <a:endParaRPr lang="es-MX" sz="3600" b="1" kern="1200" dirty="0"/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1441598" y="2337410"/>
            <a:ext cx="4114586" cy="1067556"/>
            <a:chOff x="817" y="1983375"/>
            <a:chExt cx="4596367" cy="1852666"/>
          </a:xfrm>
        </p:grpSpPr>
        <p:sp>
          <p:nvSpPr>
            <p:cNvPr id="52" name="51 Rectángulo redondeado"/>
            <p:cNvSpPr/>
            <p:nvPr/>
          </p:nvSpPr>
          <p:spPr>
            <a:xfrm>
              <a:off x="817" y="1983375"/>
              <a:ext cx="4409339" cy="1852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52 Rectángulo"/>
            <p:cNvSpPr/>
            <p:nvPr/>
          </p:nvSpPr>
          <p:spPr>
            <a:xfrm>
              <a:off x="55080" y="2037638"/>
              <a:ext cx="4542104" cy="1744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b="1" kern="1200" dirty="0" smtClean="0"/>
                <a:t>Medio Ambiente</a:t>
              </a:r>
              <a:endParaRPr lang="es-MX" sz="2800" b="1" kern="1200" dirty="0"/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5421751" y="2331809"/>
            <a:ext cx="2127409" cy="1097191"/>
            <a:chOff x="4842756" y="1983375"/>
            <a:chExt cx="2277487" cy="1852666"/>
          </a:xfrm>
        </p:grpSpPr>
        <p:sp>
          <p:nvSpPr>
            <p:cNvPr id="55" name="54 Rectángulo redondeado"/>
            <p:cNvSpPr/>
            <p:nvPr/>
          </p:nvSpPr>
          <p:spPr>
            <a:xfrm>
              <a:off x="4842756" y="1983375"/>
              <a:ext cx="2277487" cy="1852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55 Rectángulo"/>
            <p:cNvSpPr/>
            <p:nvPr/>
          </p:nvSpPr>
          <p:spPr>
            <a:xfrm>
              <a:off x="4897019" y="2037638"/>
              <a:ext cx="2168960" cy="1744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b="1" kern="1200" dirty="0" smtClean="0"/>
                <a:t>Salud</a:t>
              </a:r>
              <a:endParaRPr lang="es-MX" sz="3600" b="1" kern="1200" dirty="0"/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3474342" y="3465144"/>
            <a:ext cx="2032744" cy="1260000"/>
            <a:chOff x="3596017" y="3962997"/>
            <a:chExt cx="1689861" cy="1852666"/>
          </a:xfrm>
        </p:grpSpPr>
        <p:sp>
          <p:nvSpPr>
            <p:cNvPr id="61" name="60 Rectángulo redondeado"/>
            <p:cNvSpPr/>
            <p:nvPr/>
          </p:nvSpPr>
          <p:spPr>
            <a:xfrm>
              <a:off x="3596017" y="3962997"/>
              <a:ext cx="1689861" cy="1852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61 Rectángulo"/>
            <p:cNvSpPr/>
            <p:nvPr/>
          </p:nvSpPr>
          <p:spPr>
            <a:xfrm>
              <a:off x="3645511" y="4012491"/>
              <a:ext cx="1590873" cy="1753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dirty="0" smtClean="0"/>
                <a:t>Desarrollo Económico</a:t>
              </a:r>
              <a:endParaRPr lang="es-MX" sz="2400" b="1" kern="1200" dirty="0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1459136" y="3465144"/>
            <a:ext cx="2032744" cy="1260000"/>
            <a:chOff x="3596017" y="3962997"/>
            <a:chExt cx="1689861" cy="1852666"/>
          </a:xfrm>
        </p:grpSpPr>
        <p:sp>
          <p:nvSpPr>
            <p:cNvPr id="64" name="63 Rectángulo redondeado"/>
            <p:cNvSpPr/>
            <p:nvPr/>
          </p:nvSpPr>
          <p:spPr>
            <a:xfrm>
              <a:off x="3596017" y="3962997"/>
              <a:ext cx="1689861" cy="1852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64 Rectángulo"/>
            <p:cNvSpPr/>
            <p:nvPr/>
          </p:nvSpPr>
          <p:spPr>
            <a:xfrm>
              <a:off x="3645511" y="4012491"/>
              <a:ext cx="1590873" cy="1753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/>
                <a:t>Igualdad de Género</a:t>
              </a:r>
              <a:endParaRPr lang="es-MX" sz="2400" b="1" kern="1200" dirty="0"/>
            </a:p>
          </p:txBody>
        </p:sp>
      </p:grpSp>
      <p:grpSp>
        <p:nvGrpSpPr>
          <p:cNvPr id="72" name="71 Grupo"/>
          <p:cNvGrpSpPr/>
          <p:nvPr/>
        </p:nvGrpSpPr>
        <p:grpSpPr>
          <a:xfrm>
            <a:off x="5518977" y="3495102"/>
            <a:ext cx="2032744" cy="1260000"/>
            <a:chOff x="3596017" y="3962997"/>
            <a:chExt cx="1689861" cy="1852666"/>
          </a:xfrm>
        </p:grpSpPr>
        <p:sp>
          <p:nvSpPr>
            <p:cNvPr id="73" name="72 Rectángulo redondeado"/>
            <p:cNvSpPr/>
            <p:nvPr/>
          </p:nvSpPr>
          <p:spPr>
            <a:xfrm>
              <a:off x="3596017" y="3962997"/>
              <a:ext cx="1689861" cy="1852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73 Rectángulo"/>
            <p:cNvSpPr/>
            <p:nvPr/>
          </p:nvSpPr>
          <p:spPr>
            <a:xfrm>
              <a:off x="3645511" y="4012491"/>
              <a:ext cx="1590873" cy="1753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/>
                <a:t>Derechos Humanos</a:t>
              </a:r>
              <a:endParaRPr lang="es-MX" sz="2400" b="1" kern="1200" dirty="0"/>
            </a:p>
          </p:txBody>
        </p:sp>
      </p:grpSp>
      <p:grpSp>
        <p:nvGrpSpPr>
          <p:cNvPr id="75" name="74 Grupo"/>
          <p:cNvGrpSpPr/>
          <p:nvPr/>
        </p:nvGrpSpPr>
        <p:grpSpPr>
          <a:xfrm>
            <a:off x="1452455" y="4797152"/>
            <a:ext cx="3032547" cy="1097191"/>
            <a:chOff x="4842756" y="1983375"/>
            <a:chExt cx="2277487" cy="1852666"/>
          </a:xfrm>
          <a:solidFill>
            <a:schemeClr val="accent6">
              <a:lumMod val="75000"/>
            </a:schemeClr>
          </a:solidFill>
        </p:grpSpPr>
        <p:sp>
          <p:nvSpPr>
            <p:cNvPr id="76" name="75 Rectángulo redondeado"/>
            <p:cNvSpPr/>
            <p:nvPr/>
          </p:nvSpPr>
          <p:spPr>
            <a:xfrm>
              <a:off x="4842756" y="1983375"/>
              <a:ext cx="2277487" cy="18526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76 Rectángulo"/>
            <p:cNvSpPr/>
            <p:nvPr/>
          </p:nvSpPr>
          <p:spPr>
            <a:xfrm>
              <a:off x="4897019" y="2037638"/>
              <a:ext cx="2168961" cy="1744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/>
                <a:t>Educación, Cultura y Deporte</a:t>
              </a:r>
              <a:endParaRPr lang="es-MX" sz="2000" b="1" kern="1200" dirty="0"/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4548799" y="4797152"/>
            <a:ext cx="3032547" cy="1097191"/>
            <a:chOff x="4842756" y="1983375"/>
            <a:chExt cx="2277487" cy="1852666"/>
          </a:xfrm>
          <a:solidFill>
            <a:schemeClr val="accent6">
              <a:lumMod val="75000"/>
            </a:schemeClr>
          </a:solidFill>
        </p:grpSpPr>
        <p:sp>
          <p:nvSpPr>
            <p:cNvPr id="80" name="79 Rectángulo redondeado"/>
            <p:cNvSpPr/>
            <p:nvPr/>
          </p:nvSpPr>
          <p:spPr>
            <a:xfrm>
              <a:off x="4842756" y="1983375"/>
              <a:ext cx="2277487" cy="18526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80 Rectángulo"/>
            <p:cNvSpPr/>
            <p:nvPr/>
          </p:nvSpPr>
          <p:spPr>
            <a:xfrm>
              <a:off x="4897019" y="2037638"/>
              <a:ext cx="2168961" cy="1744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/>
                <a:t>Seguridad Pública y Procuración de Justicia</a:t>
              </a:r>
              <a:endParaRPr lang="es-MX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17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82846" y="5120899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Presupuesto de Egresos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41" name="Freeform 81"/>
          <p:cNvSpPr/>
          <p:nvPr/>
        </p:nvSpPr>
        <p:spPr>
          <a:xfrm>
            <a:off x="8314456" y="944744"/>
            <a:ext cx="705743" cy="18000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b="1" kern="1200" dirty="0">
              <a:solidFill>
                <a:schemeClr val="bg1"/>
              </a:solidFill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100" b="1" kern="1200" dirty="0" smtClean="0">
                <a:solidFill>
                  <a:schemeClr val="bg1"/>
                </a:solidFill>
              </a:rPr>
              <a:t>  Pesos</a:t>
            </a:r>
            <a:endParaRPr lang="es-MX" sz="1100" b="1" kern="1200" dirty="0">
              <a:solidFill>
                <a:schemeClr val="bg1"/>
              </a:solidFill>
            </a:endParaRPr>
          </a:p>
        </p:txBody>
      </p:sp>
      <p:sp>
        <p:nvSpPr>
          <p:cNvPr id="42" name="Oval 73"/>
          <p:cNvSpPr/>
          <p:nvPr/>
        </p:nvSpPr>
        <p:spPr>
          <a:xfrm>
            <a:off x="8378828" y="976531"/>
            <a:ext cx="87385" cy="82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grpSp>
        <p:nvGrpSpPr>
          <p:cNvPr id="43" name="42 Grupo"/>
          <p:cNvGrpSpPr/>
          <p:nvPr/>
        </p:nvGrpSpPr>
        <p:grpSpPr>
          <a:xfrm rot="10800000">
            <a:off x="6042687" y="3612610"/>
            <a:ext cx="2279453" cy="1643114"/>
            <a:chOff x="0" y="3519619"/>
            <a:chExt cx="1570918" cy="544325"/>
          </a:xfrm>
          <a:solidFill>
            <a:schemeClr val="accent4">
              <a:lumMod val="75000"/>
            </a:schemeClr>
          </a:solidFill>
        </p:grpSpPr>
        <p:sp>
          <p:nvSpPr>
            <p:cNvPr id="44" name="43 Redondear rectángulo de esquina del mismo lado"/>
            <p:cNvSpPr/>
            <p:nvPr/>
          </p:nvSpPr>
          <p:spPr>
            <a:xfrm>
              <a:off x="0" y="3519619"/>
              <a:ext cx="1570918" cy="544325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dondear rectángulo de esquina del mismo lado 4"/>
            <p:cNvSpPr/>
            <p:nvPr/>
          </p:nvSpPr>
          <p:spPr>
            <a:xfrm>
              <a:off x="26577" y="3546196"/>
              <a:ext cx="1517764" cy="517748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900" kern="1200" dirty="0"/>
            </a:p>
          </p:txBody>
        </p:sp>
      </p:grpSp>
      <p:grpSp>
        <p:nvGrpSpPr>
          <p:cNvPr id="46" name="45 Grupo"/>
          <p:cNvGrpSpPr/>
          <p:nvPr/>
        </p:nvGrpSpPr>
        <p:grpSpPr>
          <a:xfrm rot="10800000">
            <a:off x="6053225" y="1474228"/>
            <a:ext cx="2279453" cy="1638295"/>
            <a:chOff x="0" y="1515"/>
            <a:chExt cx="1570918" cy="632952"/>
          </a:xfrm>
          <a:solidFill>
            <a:schemeClr val="accent5">
              <a:lumMod val="75000"/>
            </a:schemeClr>
          </a:solidFill>
        </p:grpSpPr>
        <p:sp>
          <p:nvSpPr>
            <p:cNvPr id="47" name="46 Redondear rectángulo de esquina del mismo lado"/>
            <p:cNvSpPr/>
            <p:nvPr/>
          </p:nvSpPr>
          <p:spPr>
            <a:xfrm>
              <a:off x="0" y="1515"/>
              <a:ext cx="1570918" cy="632952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dondear rectángulo de esquina del mismo lado 4"/>
            <p:cNvSpPr/>
            <p:nvPr/>
          </p:nvSpPr>
          <p:spPr>
            <a:xfrm>
              <a:off x="30904" y="32419"/>
              <a:ext cx="1509110" cy="602048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000" kern="1200" dirty="0"/>
            </a:p>
          </p:txBody>
        </p:sp>
      </p:grpSp>
      <p:sp>
        <p:nvSpPr>
          <p:cNvPr id="49" name="Rectangle 5"/>
          <p:cNvSpPr/>
          <p:nvPr/>
        </p:nvSpPr>
        <p:spPr>
          <a:xfrm>
            <a:off x="6364813" y="3731334"/>
            <a:ext cx="17909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374,606,776.00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9"/>
          <p:cNvSpPr/>
          <p:nvPr/>
        </p:nvSpPr>
        <p:spPr>
          <a:xfrm>
            <a:off x="6261972" y="4100110"/>
            <a:ext cx="18944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46,782,624,467.53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76"/>
          <p:cNvSpPr/>
          <p:nvPr/>
        </p:nvSpPr>
        <p:spPr>
          <a:xfrm>
            <a:off x="6364813" y="4486228"/>
            <a:ext cx="18015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1,030,000,000.00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77"/>
          <p:cNvSpPr/>
          <p:nvPr/>
        </p:nvSpPr>
        <p:spPr>
          <a:xfrm>
            <a:off x="6364813" y="1544087"/>
            <a:ext cx="1837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23,952,284,393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78"/>
          <p:cNvSpPr/>
          <p:nvPr/>
        </p:nvSpPr>
        <p:spPr>
          <a:xfrm>
            <a:off x="6317032" y="1931041"/>
            <a:ext cx="1838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17,801,665,679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79"/>
          <p:cNvSpPr/>
          <p:nvPr/>
        </p:nvSpPr>
        <p:spPr>
          <a:xfrm>
            <a:off x="6317032" y="2335589"/>
            <a:ext cx="18460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475,647,195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77"/>
          <p:cNvSpPr/>
          <p:nvPr/>
        </p:nvSpPr>
        <p:spPr>
          <a:xfrm>
            <a:off x="6261972" y="2679233"/>
            <a:ext cx="19079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7,139,969,091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76"/>
          <p:cNvSpPr/>
          <p:nvPr/>
        </p:nvSpPr>
        <p:spPr>
          <a:xfrm>
            <a:off x="6098069" y="4867364"/>
            <a:ext cx="20737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1,182,335,114.68</a:t>
            </a:r>
            <a:endParaRPr lang="es-MX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56 Grupo"/>
          <p:cNvGrpSpPr/>
          <p:nvPr/>
        </p:nvGrpSpPr>
        <p:grpSpPr>
          <a:xfrm>
            <a:off x="2108823" y="1846973"/>
            <a:ext cx="3726771" cy="386118"/>
            <a:chOff x="1570918" y="1515"/>
            <a:chExt cx="4471077" cy="632952"/>
          </a:xfrm>
        </p:grpSpPr>
        <p:sp>
          <p:nvSpPr>
            <p:cNvPr id="58" name="57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58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 smtClean="0"/>
                <a:t>Gasto de Capital</a:t>
              </a:r>
              <a:endParaRPr lang="es-MX" sz="2000" kern="1200" dirty="0"/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502702" y="1189925"/>
            <a:ext cx="1570918" cy="632952"/>
            <a:chOff x="0" y="1515"/>
            <a:chExt cx="1570918" cy="632952"/>
          </a:xfrm>
          <a:solidFill>
            <a:schemeClr val="accent5">
              <a:lumMod val="75000"/>
            </a:schemeClr>
          </a:solidFill>
        </p:grpSpPr>
        <p:sp>
          <p:nvSpPr>
            <p:cNvPr id="61" name="60 Redondear rectángulo de esquina del mismo lado"/>
            <p:cNvSpPr/>
            <p:nvPr/>
          </p:nvSpPr>
          <p:spPr>
            <a:xfrm>
              <a:off x="0" y="1515"/>
              <a:ext cx="1570918" cy="632952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dondear rectángulo de esquina del mismo lado 4"/>
            <p:cNvSpPr/>
            <p:nvPr/>
          </p:nvSpPr>
          <p:spPr>
            <a:xfrm>
              <a:off x="30904" y="32419"/>
              <a:ext cx="1509110" cy="602048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 smtClean="0"/>
                <a:t>Tipo de Gasto</a:t>
              </a:r>
              <a:endParaRPr lang="es-MX" sz="2000" kern="1200" dirty="0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2099892" y="1446550"/>
            <a:ext cx="4471077" cy="384126"/>
            <a:chOff x="1570918" y="1515"/>
            <a:chExt cx="4471077" cy="632952"/>
          </a:xfrm>
        </p:grpSpPr>
        <p:sp>
          <p:nvSpPr>
            <p:cNvPr id="64" name="63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64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 smtClean="0"/>
                <a:t>Gasto Corriente</a:t>
              </a:r>
              <a:endParaRPr lang="es-MX" sz="2000" kern="1200" dirty="0"/>
            </a:p>
          </p:txBody>
        </p:sp>
      </p:grpSp>
      <p:grpSp>
        <p:nvGrpSpPr>
          <p:cNvPr id="66" name="65 Grupo"/>
          <p:cNvGrpSpPr/>
          <p:nvPr/>
        </p:nvGrpSpPr>
        <p:grpSpPr>
          <a:xfrm>
            <a:off x="528974" y="3472564"/>
            <a:ext cx="1570918" cy="544325"/>
            <a:chOff x="0" y="3519619"/>
            <a:chExt cx="1570918" cy="544325"/>
          </a:xfrm>
          <a:solidFill>
            <a:schemeClr val="accent4">
              <a:lumMod val="75000"/>
            </a:schemeClr>
          </a:solidFill>
        </p:grpSpPr>
        <p:sp>
          <p:nvSpPr>
            <p:cNvPr id="67" name="66 Redondear rectángulo de esquina del mismo lado"/>
            <p:cNvSpPr/>
            <p:nvPr/>
          </p:nvSpPr>
          <p:spPr>
            <a:xfrm>
              <a:off x="0" y="3519619"/>
              <a:ext cx="1570918" cy="544325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dondear rectángulo de esquina del mismo lado 4"/>
            <p:cNvSpPr/>
            <p:nvPr/>
          </p:nvSpPr>
          <p:spPr>
            <a:xfrm>
              <a:off x="26577" y="3546196"/>
              <a:ext cx="1517764" cy="517748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900" kern="1200" dirty="0" smtClean="0"/>
                <a:t>Poder</a:t>
              </a:r>
              <a:endParaRPr lang="es-MX" sz="1900" kern="1200" dirty="0"/>
            </a:p>
          </p:txBody>
        </p:sp>
      </p:grpSp>
      <p:sp>
        <p:nvSpPr>
          <p:cNvPr id="69" name="68 Conector recto"/>
          <p:cNvSpPr/>
          <p:nvPr/>
        </p:nvSpPr>
        <p:spPr>
          <a:xfrm>
            <a:off x="2136363" y="1816380"/>
            <a:ext cx="377123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69 Conector recto"/>
          <p:cNvSpPr/>
          <p:nvPr/>
        </p:nvSpPr>
        <p:spPr>
          <a:xfrm>
            <a:off x="2082246" y="1822877"/>
            <a:ext cx="305" cy="118686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70 Conector recto"/>
          <p:cNvSpPr/>
          <p:nvPr/>
        </p:nvSpPr>
        <p:spPr>
          <a:xfrm>
            <a:off x="2136363" y="2233091"/>
            <a:ext cx="377123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71 Conector recto"/>
          <p:cNvSpPr/>
          <p:nvPr/>
        </p:nvSpPr>
        <p:spPr>
          <a:xfrm>
            <a:off x="2136363" y="2635874"/>
            <a:ext cx="377123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72 Conector recto"/>
          <p:cNvSpPr/>
          <p:nvPr/>
        </p:nvSpPr>
        <p:spPr>
          <a:xfrm>
            <a:off x="2072595" y="3011575"/>
            <a:ext cx="377123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4" name="73 Grupo"/>
          <p:cNvGrpSpPr/>
          <p:nvPr/>
        </p:nvGrpSpPr>
        <p:grpSpPr>
          <a:xfrm>
            <a:off x="2087091" y="2249756"/>
            <a:ext cx="3726771" cy="386118"/>
            <a:chOff x="1570918" y="1515"/>
            <a:chExt cx="4471077" cy="632952"/>
          </a:xfrm>
        </p:grpSpPr>
        <p:sp>
          <p:nvSpPr>
            <p:cNvPr id="75" name="74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75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 smtClean="0"/>
                <a:t>Amortización de la Deuda</a:t>
              </a:r>
              <a:endParaRPr lang="es-MX" sz="2000" kern="1200" dirty="0"/>
            </a:p>
          </p:txBody>
        </p:sp>
      </p:grpSp>
      <p:grpSp>
        <p:nvGrpSpPr>
          <p:cNvPr id="77" name="76 Grupo"/>
          <p:cNvGrpSpPr/>
          <p:nvPr/>
        </p:nvGrpSpPr>
        <p:grpSpPr>
          <a:xfrm>
            <a:off x="2099891" y="2625457"/>
            <a:ext cx="3726771" cy="386118"/>
            <a:chOff x="1570918" y="1515"/>
            <a:chExt cx="4471077" cy="632952"/>
          </a:xfrm>
        </p:grpSpPr>
        <p:sp>
          <p:nvSpPr>
            <p:cNvPr id="78" name="77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78 Rectángulo"/>
            <p:cNvSpPr/>
            <p:nvPr/>
          </p:nvSpPr>
          <p:spPr>
            <a:xfrm>
              <a:off x="1570918" y="1515"/>
              <a:ext cx="4471077" cy="6329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 smtClean="0"/>
                <a:t>Participaciones</a:t>
              </a:r>
              <a:endParaRPr lang="es-MX" sz="2000" kern="1200" dirty="0"/>
            </a:p>
          </p:txBody>
        </p:sp>
      </p:grpSp>
      <p:sp>
        <p:nvSpPr>
          <p:cNvPr id="80" name="79 Conector recto"/>
          <p:cNvSpPr/>
          <p:nvPr/>
        </p:nvSpPr>
        <p:spPr>
          <a:xfrm>
            <a:off x="2145295" y="4012560"/>
            <a:ext cx="3771239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80 Conector recto"/>
          <p:cNvSpPr/>
          <p:nvPr/>
        </p:nvSpPr>
        <p:spPr>
          <a:xfrm>
            <a:off x="2108430" y="4001805"/>
            <a:ext cx="305" cy="118686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81 Conector recto"/>
          <p:cNvSpPr/>
          <p:nvPr/>
        </p:nvSpPr>
        <p:spPr>
          <a:xfrm>
            <a:off x="2104146" y="5188666"/>
            <a:ext cx="3771239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82 Conector recto"/>
          <p:cNvSpPr/>
          <p:nvPr/>
        </p:nvSpPr>
        <p:spPr>
          <a:xfrm>
            <a:off x="2145295" y="4383561"/>
            <a:ext cx="3771239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83 Conector recto"/>
          <p:cNvSpPr/>
          <p:nvPr/>
        </p:nvSpPr>
        <p:spPr>
          <a:xfrm>
            <a:off x="2145295" y="4811293"/>
            <a:ext cx="3771239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84 Rectángulo"/>
          <p:cNvSpPr/>
          <p:nvPr/>
        </p:nvSpPr>
        <p:spPr>
          <a:xfrm>
            <a:off x="2148614" y="3630771"/>
            <a:ext cx="3726771" cy="386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kern="1200" dirty="0" smtClean="0"/>
              <a:t>Legislativo</a:t>
            </a:r>
            <a:endParaRPr lang="es-MX" sz="2000" kern="1200" dirty="0"/>
          </a:p>
        </p:txBody>
      </p:sp>
      <p:sp>
        <p:nvSpPr>
          <p:cNvPr id="86" name="85 Rectángulo"/>
          <p:cNvSpPr/>
          <p:nvPr/>
        </p:nvSpPr>
        <p:spPr>
          <a:xfrm>
            <a:off x="2163186" y="4012560"/>
            <a:ext cx="3744415" cy="38611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kern="1200" dirty="0" smtClean="0"/>
              <a:t>Ejecutivo </a:t>
            </a:r>
            <a:r>
              <a:rPr lang="es-MX" sz="1200" kern="1200" dirty="0" smtClean="0"/>
              <a:t>(Secretarias y Órganos Descentralizados</a:t>
            </a:r>
            <a:r>
              <a:rPr lang="es-MX" sz="1100" kern="1200" dirty="0" smtClean="0"/>
              <a:t>)</a:t>
            </a:r>
            <a:endParaRPr lang="es-MX" sz="1100" kern="1200" dirty="0"/>
          </a:p>
        </p:txBody>
      </p:sp>
      <p:sp>
        <p:nvSpPr>
          <p:cNvPr id="87" name="86 Rectángulo"/>
          <p:cNvSpPr/>
          <p:nvPr/>
        </p:nvSpPr>
        <p:spPr>
          <a:xfrm>
            <a:off x="2180831" y="4421412"/>
            <a:ext cx="3357799" cy="386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kern="1200" dirty="0" smtClean="0"/>
              <a:t>Judicial </a:t>
            </a:r>
            <a:endParaRPr lang="es-MX" sz="1100" kern="1200" dirty="0"/>
          </a:p>
        </p:txBody>
      </p:sp>
      <p:sp>
        <p:nvSpPr>
          <p:cNvPr id="88" name="87 Rectángulo"/>
          <p:cNvSpPr/>
          <p:nvPr/>
        </p:nvSpPr>
        <p:spPr>
          <a:xfrm>
            <a:off x="2180831" y="4829555"/>
            <a:ext cx="3726771" cy="386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kern="1200" dirty="0" smtClean="0"/>
              <a:t>Órganos Autónomos</a:t>
            </a:r>
            <a:endParaRPr lang="es-MX" sz="1100" kern="1200" dirty="0"/>
          </a:p>
        </p:txBody>
      </p:sp>
      <p:sp>
        <p:nvSpPr>
          <p:cNvPr id="89" name="88 Pentágono"/>
          <p:cNvSpPr/>
          <p:nvPr/>
        </p:nvSpPr>
        <p:spPr>
          <a:xfrm>
            <a:off x="2967717" y="5718314"/>
            <a:ext cx="1328255" cy="360040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Gran Total</a:t>
            </a:r>
            <a:endParaRPr lang="es-MX" dirty="0"/>
          </a:p>
        </p:txBody>
      </p:sp>
      <p:sp>
        <p:nvSpPr>
          <p:cNvPr id="90" name="Freeform 44"/>
          <p:cNvSpPr/>
          <p:nvPr/>
        </p:nvSpPr>
        <p:spPr>
          <a:xfrm>
            <a:off x="4197514" y="5612993"/>
            <a:ext cx="2373455" cy="519808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 smtClean="0">
                <a:solidFill>
                  <a:schemeClr val="bg1"/>
                </a:solidFill>
                <a:latin typeface="Interstate-Light" pitchFamily="2" charset="0"/>
              </a:rPr>
              <a:t>49,369,566,358.21</a:t>
            </a:r>
            <a:endParaRPr lang="es-MX" sz="2000" b="1" kern="1200" dirty="0">
              <a:solidFill>
                <a:schemeClr val="bg1"/>
              </a:solidFill>
              <a:latin typeface="Interstate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41"/>
          <p:cNvSpPr/>
          <p:nvPr/>
        </p:nvSpPr>
        <p:spPr>
          <a:xfrm>
            <a:off x="2092241" y="4173699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2,608,024,854.27</a:t>
            </a:r>
            <a:endParaRPr lang="es-MX" kern="1200" dirty="0"/>
          </a:p>
        </p:txBody>
      </p:sp>
      <p:sp>
        <p:nvSpPr>
          <p:cNvPr id="203" name="Freeform 41"/>
          <p:cNvSpPr/>
          <p:nvPr/>
        </p:nvSpPr>
        <p:spPr>
          <a:xfrm>
            <a:off x="2079991" y="5589240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3,989,915,166.37</a:t>
            </a:r>
            <a:endParaRPr lang="es-MX" kern="1200" dirty="0"/>
          </a:p>
        </p:txBody>
      </p:sp>
      <p:sp>
        <p:nvSpPr>
          <p:cNvPr id="202" name="Freeform 41"/>
          <p:cNvSpPr/>
          <p:nvPr/>
        </p:nvSpPr>
        <p:spPr>
          <a:xfrm>
            <a:off x="2065385" y="5119876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7,139,969,090.68</a:t>
            </a:r>
            <a:endParaRPr lang="es-MX" kern="1200" dirty="0"/>
          </a:p>
        </p:txBody>
      </p:sp>
      <p:sp>
        <p:nvSpPr>
          <p:cNvPr id="199" name="Freeform 41"/>
          <p:cNvSpPr/>
          <p:nvPr/>
        </p:nvSpPr>
        <p:spPr>
          <a:xfrm>
            <a:off x="2112437" y="3720808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303,094,866.00</a:t>
            </a:r>
            <a:endParaRPr lang="es-MX" kern="1200" dirty="0"/>
          </a:p>
        </p:txBody>
      </p:sp>
      <p:sp>
        <p:nvSpPr>
          <p:cNvPr id="198" name="Freeform 41"/>
          <p:cNvSpPr/>
          <p:nvPr/>
        </p:nvSpPr>
        <p:spPr>
          <a:xfrm>
            <a:off x="2123728" y="3208440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14,839,412,040.00</a:t>
            </a:r>
            <a:endParaRPr lang="es-MX" kern="1200" dirty="0"/>
          </a:p>
        </p:txBody>
      </p:sp>
      <p:sp>
        <p:nvSpPr>
          <p:cNvPr id="197" name="Freeform 41"/>
          <p:cNvSpPr/>
          <p:nvPr/>
        </p:nvSpPr>
        <p:spPr>
          <a:xfrm>
            <a:off x="2123728" y="2729250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1,506,527,174.61</a:t>
            </a:r>
            <a:endParaRPr lang="es-MX" kern="1200" dirty="0"/>
          </a:p>
        </p:txBody>
      </p:sp>
      <p:sp>
        <p:nvSpPr>
          <p:cNvPr id="196" name="Freeform 41"/>
          <p:cNvSpPr/>
          <p:nvPr/>
        </p:nvSpPr>
        <p:spPr>
          <a:xfrm>
            <a:off x="2126257" y="2287507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1,104,918,137.87</a:t>
            </a:r>
            <a:endParaRPr lang="es-MX" kern="1200" dirty="0"/>
          </a:p>
        </p:txBody>
      </p:sp>
      <p:sp>
        <p:nvSpPr>
          <p:cNvPr id="195" name="Freeform 41"/>
          <p:cNvSpPr/>
          <p:nvPr/>
        </p:nvSpPr>
        <p:spPr>
          <a:xfrm>
            <a:off x="2146149" y="1844824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17,826,571,109.81</a:t>
            </a:r>
            <a:endParaRPr lang="es-MX" kern="1200" dirty="0"/>
          </a:p>
        </p:txBody>
      </p:sp>
      <p:pic>
        <p:nvPicPr>
          <p:cNvPr id="78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914983" y="6083060"/>
            <a:ext cx="975629" cy="81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Rectángulo 1"/>
          <p:cNvSpPr/>
          <p:nvPr/>
        </p:nvSpPr>
        <p:spPr>
          <a:xfrm>
            <a:off x="2123727" y="3697287"/>
            <a:ext cx="4032449" cy="30777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lvl="0"/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Bienes, Muebles, Inmuebles e Intangibles</a:t>
            </a:r>
            <a:endParaRPr lang="es-MX" sz="14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100" name="Rectángulo 1"/>
          <p:cNvSpPr/>
          <p:nvPr/>
        </p:nvSpPr>
        <p:spPr>
          <a:xfrm>
            <a:off x="2092994" y="5085184"/>
            <a:ext cx="4063183" cy="3308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5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Participaciones y Aportaciones</a:t>
            </a:r>
          </a:p>
        </p:txBody>
      </p:sp>
      <p:sp>
        <p:nvSpPr>
          <p:cNvPr id="81" name="Rectángulo 1"/>
          <p:cNvSpPr/>
          <p:nvPr/>
        </p:nvSpPr>
        <p:spPr>
          <a:xfrm>
            <a:off x="2134746" y="2675650"/>
            <a:ext cx="4021430" cy="338554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lvl="0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Servicios Generales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88" name="Rectángulo 1"/>
          <p:cNvSpPr/>
          <p:nvPr/>
        </p:nvSpPr>
        <p:spPr>
          <a:xfrm>
            <a:off x="2123729" y="3212976"/>
            <a:ext cx="403244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Transferencias, Asignaciones, Subsidios y Otras Ayudas</a:t>
            </a:r>
            <a:endParaRPr lang="es-MX" sz="14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115" name="Rectángulo 1"/>
          <p:cNvSpPr/>
          <p:nvPr/>
        </p:nvSpPr>
        <p:spPr>
          <a:xfrm>
            <a:off x="2141169" y="2222116"/>
            <a:ext cx="4015007" cy="338554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/>
          <a:p>
            <a:pPr lvl="0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Materiales y Suministros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122" name="Rectángulo 1"/>
          <p:cNvSpPr/>
          <p:nvPr/>
        </p:nvSpPr>
        <p:spPr>
          <a:xfrm>
            <a:off x="2146148" y="1825080"/>
            <a:ext cx="4010028" cy="3077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Servicios Personales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92" name="Rectángulo 1"/>
          <p:cNvSpPr/>
          <p:nvPr/>
        </p:nvSpPr>
        <p:spPr>
          <a:xfrm>
            <a:off x="2126256" y="4124436"/>
            <a:ext cx="402991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Inversión Pública</a:t>
            </a:r>
          </a:p>
        </p:txBody>
      </p:sp>
      <p:sp>
        <p:nvSpPr>
          <p:cNvPr id="103" name="Rectángulo 1"/>
          <p:cNvSpPr/>
          <p:nvPr/>
        </p:nvSpPr>
        <p:spPr>
          <a:xfrm>
            <a:off x="2123838" y="5517232"/>
            <a:ext cx="403233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Deuda Pública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68" name="Freeform 81"/>
          <p:cNvSpPr/>
          <p:nvPr/>
        </p:nvSpPr>
        <p:spPr>
          <a:xfrm>
            <a:off x="8314456" y="944744"/>
            <a:ext cx="705743" cy="18000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b="1" kern="1200" dirty="0">
              <a:solidFill>
                <a:schemeClr val="bg1"/>
              </a:solidFill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100" b="1" kern="1200" dirty="0" smtClean="0">
                <a:solidFill>
                  <a:schemeClr val="bg1"/>
                </a:solidFill>
              </a:rPr>
              <a:t>  Pesos</a:t>
            </a:r>
            <a:endParaRPr lang="es-MX" sz="1100" b="1" kern="1200" dirty="0">
              <a:solidFill>
                <a:schemeClr val="bg1"/>
              </a:solidFill>
            </a:endParaRPr>
          </a:p>
        </p:txBody>
      </p:sp>
      <p:sp>
        <p:nvSpPr>
          <p:cNvPr id="69" name="Oval 73"/>
          <p:cNvSpPr/>
          <p:nvPr/>
        </p:nvSpPr>
        <p:spPr>
          <a:xfrm>
            <a:off x="8378828" y="976531"/>
            <a:ext cx="87385" cy="82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70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¿Cómo está distribuido el presupuesto?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-4690455" y="1934095"/>
            <a:ext cx="3726771" cy="386118"/>
          </a:xfrm>
          <a:prstGeom prst="rect">
            <a:avLst/>
          </a:pr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7" name="76 Grupo"/>
          <p:cNvGrpSpPr/>
          <p:nvPr/>
        </p:nvGrpSpPr>
        <p:grpSpPr>
          <a:xfrm>
            <a:off x="410391" y="1033012"/>
            <a:ext cx="3133194" cy="632952"/>
            <a:chOff x="0" y="1515"/>
            <a:chExt cx="1570918" cy="632952"/>
          </a:xfrm>
          <a:solidFill>
            <a:schemeClr val="accent5">
              <a:lumMod val="50000"/>
            </a:schemeClr>
          </a:solidFill>
        </p:grpSpPr>
        <p:sp>
          <p:nvSpPr>
            <p:cNvPr id="80" name="79 Redondear rectángulo de esquina del mismo lado"/>
            <p:cNvSpPr/>
            <p:nvPr/>
          </p:nvSpPr>
          <p:spPr>
            <a:xfrm>
              <a:off x="0" y="1515"/>
              <a:ext cx="1570918" cy="632952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Redondear rectángulo de esquina del mismo lado 4"/>
            <p:cNvSpPr/>
            <p:nvPr/>
          </p:nvSpPr>
          <p:spPr>
            <a:xfrm>
              <a:off x="30904" y="32419"/>
              <a:ext cx="1509110" cy="6020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 smtClean="0"/>
                <a:t>Presupuesto Por Capítulo</a:t>
              </a:r>
              <a:endParaRPr lang="es-MX" sz="2000" kern="1200" dirty="0"/>
            </a:p>
          </p:txBody>
        </p:sp>
      </p:grpSp>
      <p:sp>
        <p:nvSpPr>
          <p:cNvPr id="87" name="86 Conector recto"/>
          <p:cNvSpPr/>
          <p:nvPr/>
        </p:nvSpPr>
        <p:spPr>
          <a:xfrm>
            <a:off x="435796" y="1635726"/>
            <a:ext cx="0" cy="42932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8" name="147 Conector recto"/>
          <p:cNvSpPr/>
          <p:nvPr/>
        </p:nvSpPr>
        <p:spPr>
          <a:xfrm flipV="1">
            <a:off x="2105169" y="2605175"/>
            <a:ext cx="6271080" cy="715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0" name="159 Grupo"/>
          <p:cNvGrpSpPr/>
          <p:nvPr/>
        </p:nvGrpSpPr>
        <p:grpSpPr>
          <a:xfrm>
            <a:off x="540120" y="1718150"/>
            <a:ext cx="1584960" cy="431889"/>
            <a:chOff x="0" y="2121"/>
            <a:chExt cx="1584960" cy="431889"/>
          </a:xfrm>
        </p:grpSpPr>
        <p:sp>
          <p:nvSpPr>
            <p:cNvPr id="185" name="184 Redondear rectángulo de esquina del mismo lado"/>
            <p:cNvSpPr/>
            <p:nvPr/>
          </p:nvSpPr>
          <p:spPr>
            <a:xfrm>
              <a:off x="0" y="2121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6" name="Redondear rectángulo de esquina del mismo lado 4"/>
            <p:cNvSpPr/>
            <p:nvPr/>
          </p:nvSpPr>
          <p:spPr>
            <a:xfrm>
              <a:off x="21087" y="23208"/>
              <a:ext cx="1542786" cy="41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1000</a:t>
              </a:r>
              <a:endParaRPr lang="es-MX" sz="2300" kern="1200" dirty="0"/>
            </a:p>
          </p:txBody>
        </p:sp>
      </p:grpSp>
      <p:grpSp>
        <p:nvGrpSpPr>
          <p:cNvPr id="161" name="160 Grupo"/>
          <p:cNvGrpSpPr/>
          <p:nvPr/>
        </p:nvGrpSpPr>
        <p:grpSpPr>
          <a:xfrm>
            <a:off x="539552" y="2187296"/>
            <a:ext cx="1584960" cy="431889"/>
            <a:chOff x="0" y="455604"/>
            <a:chExt cx="1584960" cy="431889"/>
          </a:xfrm>
        </p:grpSpPr>
        <p:sp>
          <p:nvSpPr>
            <p:cNvPr id="183" name="182 Redondear rectángulo de esquina del mismo lado"/>
            <p:cNvSpPr/>
            <p:nvPr/>
          </p:nvSpPr>
          <p:spPr>
            <a:xfrm>
              <a:off x="0" y="455604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1">
              <a:schemeClr val="accent5">
                <a:hueOff val="-1241735"/>
                <a:satOff val="4976"/>
                <a:lumOff val="1078"/>
                <a:alphaOff val="0"/>
              </a:schemeClr>
            </a:lnRef>
            <a:fillRef idx="3">
              <a:schemeClr val="accent5">
                <a:hueOff val="-1241735"/>
                <a:satOff val="4976"/>
                <a:lumOff val="1078"/>
                <a:alphaOff val="0"/>
              </a:schemeClr>
            </a:fillRef>
            <a:effectRef idx="3">
              <a:schemeClr val="accent5">
                <a:hueOff val="-1241735"/>
                <a:satOff val="4976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4" name="Redondear rectángulo de esquina del mismo lado 6"/>
            <p:cNvSpPr/>
            <p:nvPr/>
          </p:nvSpPr>
          <p:spPr>
            <a:xfrm>
              <a:off x="21087" y="476691"/>
              <a:ext cx="1542786" cy="41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2000</a:t>
              </a:r>
              <a:endParaRPr lang="es-MX" sz="2300" kern="1200" dirty="0"/>
            </a:p>
          </p:txBody>
        </p:sp>
      </p:grpSp>
      <p:grpSp>
        <p:nvGrpSpPr>
          <p:cNvPr id="162" name="161 Grupo"/>
          <p:cNvGrpSpPr/>
          <p:nvPr/>
        </p:nvGrpSpPr>
        <p:grpSpPr>
          <a:xfrm>
            <a:off x="539552" y="2636912"/>
            <a:ext cx="1584960" cy="431889"/>
            <a:chOff x="0" y="909088"/>
            <a:chExt cx="1584960" cy="431889"/>
          </a:xfrm>
        </p:grpSpPr>
        <p:sp>
          <p:nvSpPr>
            <p:cNvPr id="181" name="180 Redondear rectángulo de esquina del mismo lado"/>
            <p:cNvSpPr/>
            <p:nvPr/>
          </p:nvSpPr>
          <p:spPr>
            <a:xfrm>
              <a:off x="0" y="909088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1">
              <a:schemeClr val="accent5">
                <a:hueOff val="-2483469"/>
                <a:satOff val="9953"/>
                <a:lumOff val="2157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3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2" name="Redondear rectángulo de esquina del mismo lado 8"/>
            <p:cNvSpPr/>
            <p:nvPr/>
          </p:nvSpPr>
          <p:spPr>
            <a:xfrm>
              <a:off x="21087" y="930175"/>
              <a:ext cx="1542786" cy="41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3000</a:t>
              </a:r>
              <a:endParaRPr lang="es-MX" sz="2300" kern="1200" dirty="0"/>
            </a:p>
          </p:txBody>
        </p:sp>
      </p:grpSp>
      <p:grpSp>
        <p:nvGrpSpPr>
          <p:cNvPr id="163" name="162 Grupo"/>
          <p:cNvGrpSpPr/>
          <p:nvPr/>
        </p:nvGrpSpPr>
        <p:grpSpPr>
          <a:xfrm>
            <a:off x="525894" y="3113114"/>
            <a:ext cx="1584960" cy="431889"/>
            <a:chOff x="0" y="1362571"/>
            <a:chExt cx="1584960" cy="431889"/>
          </a:xfrm>
          <a:solidFill>
            <a:schemeClr val="accent4"/>
          </a:solidFill>
        </p:grpSpPr>
        <p:sp>
          <p:nvSpPr>
            <p:cNvPr id="179" name="178 Redondear rectángulo de esquina del mismo lado"/>
            <p:cNvSpPr/>
            <p:nvPr/>
          </p:nvSpPr>
          <p:spPr>
            <a:xfrm>
              <a:off x="0" y="1362571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5">
                <a:hueOff val="-3725204"/>
                <a:satOff val="14929"/>
                <a:lumOff val="3235"/>
                <a:alphaOff val="0"/>
              </a:schemeClr>
            </a:lnRef>
            <a:fillRef idx="3">
              <a:schemeClr val="accent5">
                <a:hueOff val="-3725204"/>
                <a:satOff val="14929"/>
                <a:lumOff val="3235"/>
                <a:alphaOff val="0"/>
              </a:schemeClr>
            </a:fillRef>
            <a:effectRef idx="3">
              <a:schemeClr val="accent5">
                <a:hueOff val="-3725204"/>
                <a:satOff val="14929"/>
                <a:lumOff val="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0" name="Redondear rectángulo de esquina del mismo lado 10"/>
            <p:cNvSpPr/>
            <p:nvPr/>
          </p:nvSpPr>
          <p:spPr>
            <a:xfrm>
              <a:off x="21087" y="1383658"/>
              <a:ext cx="1542786" cy="41080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4000</a:t>
              </a:r>
              <a:endParaRPr lang="es-MX" sz="2300" kern="1200" dirty="0"/>
            </a:p>
          </p:txBody>
        </p:sp>
      </p:grpSp>
      <p:grpSp>
        <p:nvGrpSpPr>
          <p:cNvPr id="164" name="163 Grupo"/>
          <p:cNvGrpSpPr/>
          <p:nvPr/>
        </p:nvGrpSpPr>
        <p:grpSpPr>
          <a:xfrm>
            <a:off x="527767" y="3573016"/>
            <a:ext cx="1584960" cy="431889"/>
            <a:chOff x="0" y="1816055"/>
            <a:chExt cx="1584960" cy="431889"/>
          </a:xfrm>
          <a:solidFill>
            <a:schemeClr val="accent3"/>
          </a:solidFill>
        </p:grpSpPr>
        <p:sp>
          <p:nvSpPr>
            <p:cNvPr id="177" name="176 Redondear rectángulo de esquina del mismo lado"/>
            <p:cNvSpPr/>
            <p:nvPr/>
          </p:nvSpPr>
          <p:spPr>
            <a:xfrm>
              <a:off x="0" y="1816055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3"/>
              </a:solidFill>
            </a:ln>
          </p:spPr>
          <p:style>
            <a:lnRef idx="1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8" name="Redondear rectángulo de esquina del mismo lado 12"/>
            <p:cNvSpPr/>
            <p:nvPr/>
          </p:nvSpPr>
          <p:spPr>
            <a:xfrm>
              <a:off x="21087" y="1837142"/>
              <a:ext cx="1542786" cy="41080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5000</a:t>
              </a:r>
              <a:endParaRPr lang="es-MX" sz="2300" kern="1200" dirty="0"/>
            </a:p>
          </p:txBody>
        </p:sp>
      </p:grpSp>
      <p:grpSp>
        <p:nvGrpSpPr>
          <p:cNvPr id="165" name="164 Grupo"/>
          <p:cNvGrpSpPr/>
          <p:nvPr/>
        </p:nvGrpSpPr>
        <p:grpSpPr>
          <a:xfrm>
            <a:off x="518465" y="4052564"/>
            <a:ext cx="1584960" cy="431889"/>
            <a:chOff x="0" y="2269539"/>
            <a:chExt cx="1584960" cy="431889"/>
          </a:xfrm>
          <a:solidFill>
            <a:schemeClr val="accent2"/>
          </a:solidFill>
        </p:grpSpPr>
        <p:sp>
          <p:nvSpPr>
            <p:cNvPr id="175" name="174 Redondear rectángulo de esquina del mismo lado"/>
            <p:cNvSpPr/>
            <p:nvPr/>
          </p:nvSpPr>
          <p:spPr>
            <a:xfrm>
              <a:off x="0" y="2269539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5">
                <a:hueOff val="-6208672"/>
                <a:satOff val="24882"/>
                <a:lumOff val="5392"/>
                <a:alphaOff val="0"/>
              </a:schemeClr>
            </a:lnRef>
            <a:fillRef idx="3">
              <a:schemeClr val="accent5">
                <a:hueOff val="-6208672"/>
                <a:satOff val="24882"/>
                <a:lumOff val="5392"/>
                <a:alphaOff val="0"/>
              </a:schemeClr>
            </a:fillRef>
            <a:effectRef idx="3">
              <a:schemeClr val="accent5">
                <a:hueOff val="-6208672"/>
                <a:satOff val="24882"/>
                <a:lumOff val="5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6" name="Redondear rectángulo de esquina del mismo lado 14"/>
            <p:cNvSpPr/>
            <p:nvPr/>
          </p:nvSpPr>
          <p:spPr>
            <a:xfrm>
              <a:off x="21087" y="2290626"/>
              <a:ext cx="1542786" cy="410802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6000</a:t>
              </a:r>
              <a:endParaRPr lang="es-MX" sz="2300" kern="1200" dirty="0"/>
            </a:p>
          </p:txBody>
        </p:sp>
      </p:grpSp>
      <p:grpSp>
        <p:nvGrpSpPr>
          <p:cNvPr id="166" name="165 Grupo"/>
          <p:cNvGrpSpPr/>
          <p:nvPr/>
        </p:nvGrpSpPr>
        <p:grpSpPr>
          <a:xfrm>
            <a:off x="509253" y="4533787"/>
            <a:ext cx="1584960" cy="431889"/>
            <a:chOff x="0" y="2723022"/>
            <a:chExt cx="1584960" cy="431889"/>
          </a:xfrm>
        </p:grpSpPr>
        <p:sp>
          <p:nvSpPr>
            <p:cNvPr id="173" name="172 Redondear rectángulo de esquina del mismo lado"/>
            <p:cNvSpPr/>
            <p:nvPr/>
          </p:nvSpPr>
          <p:spPr>
            <a:xfrm>
              <a:off x="0" y="2723022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5">
                <a:hueOff val="-7450407"/>
                <a:satOff val="29858"/>
                <a:lumOff val="6471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3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4" name="Redondear rectángulo de esquina del mismo lado 16"/>
            <p:cNvSpPr/>
            <p:nvPr/>
          </p:nvSpPr>
          <p:spPr>
            <a:xfrm>
              <a:off x="21087" y="2744109"/>
              <a:ext cx="1542786" cy="41080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7000</a:t>
              </a:r>
              <a:endParaRPr lang="es-MX" sz="2300" kern="1200" dirty="0"/>
            </a:p>
          </p:txBody>
        </p:sp>
      </p:grpSp>
      <p:grpSp>
        <p:nvGrpSpPr>
          <p:cNvPr id="167" name="166 Grupo"/>
          <p:cNvGrpSpPr/>
          <p:nvPr/>
        </p:nvGrpSpPr>
        <p:grpSpPr>
          <a:xfrm>
            <a:off x="520732" y="5485369"/>
            <a:ext cx="1584960" cy="431889"/>
            <a:chOff x="0" y="3176506"/>
            <a:chExt cx="1584960" cy="431889"/>
          </a:xfrm>
        </p:grpSpPr>
        <p:sp>
          <p:nvSpPr>
            <p:cNvPr id="171" name="170 Redondear rectángulo de esquina del mismo lado"/>
            <p:cNvSpPr/>
            <p:nvPr/>
          </p:nvSpPr>
          <p:spPr>
            <a:xfrm>
              <a:off x="0" y="3176506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1">
              <a:schemeClr val="accent5">
                <a:hueOff val="-8692142"/>
                <a:satOff val="34835"/>
                <a:lumOff val="7549"/>
                <a:alphaOff val="0"/>
              </a:schemeClr>
            </a:lnRef>
            <a:fillRef idx="3">
              <a:schemeClr val="accent5">
                <a:hueOff val="-8692142"/>
                <a:satOff val="34835"/>
                <a:lumOff val="7549"/>
                <a:alphaOff val="0"/>
              </a:schemeClr>
            </a:fillRef>
            <a:effectRef idx="3">
              <a:schemeClr val="accent5">
                <a:hueOff val="-8692142"/>
                <a:satOff val="34835"/>
                <a:lumOff val="7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2" name="Redondear rectángulo de esquina del mismo lado 18"/>
            <p:cNvSpPr/>
            <p:nvPr/>
          </p:nvSpPr>
          <p:spPr>
            <a:xfrm>
              <a:off x="21087" y="3197593"/>
              <a:ext cx="1542786" cy="41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9000</a:t>
              </a:r>
              <a:endParaRPr lang="es-MX" sz="2300" kern="1200" dirty="0"/>
            </a:p>
          </p:txBody>
        </p:sp>
      </p:grpSp>
      <p:grpSp>
        <p:nvGrpSpPr>
          <p:cNvPr id="168" name="167 Grupo"/>
          <p:cNvGrpSpPr/>
          <p:nvPr/>
        </p:nvGrpSpPr>
        <p:grpSpPr>
          <a:xfrm>
            <a:off x="515018" y="5013176"/>
            <a:ext cx="1584960" cy="431889"/>
            <a:chOff x="0" y="3629989"/>
            <a:chExt cx="1584960" cy="431889"/>
          </a:xfrm>
        </p:grpSpPr>
        <p:sp>
          <p:nvSpPr>
            <p:cNvPr id="169" name="168 Redondear rectángulo de esquina del mismo lado"/>
            <p:cNvSpPr/>
            <p:nvPr/>
          </p:nvSpPr>
          <p:spPr>
            <a:xfrm>
              <a:off x="0" y="3629989"/>
              <a:ext cx="1584960" cy="431889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0" name="Redondear rectángulo de esquina del mismo lado 20"/>
            <p:cNvSpPr/>
            <p:nvPr/>
          </p:nvSpPr>
          <p:spPr>
            <a:xfrm>
              <a:off x="21087" y="3651076"/>
              <a:ext cx="1542786" cy="41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300" kern="1200" dirty="0" smtClean="0"/>
                <a:t>8000</a:t>
              </a:r>
              <a:endParaRPr lang="es-MX" sz="2300" kern="1200" dirty="0"/>
            </a:p>
          </p:txBody>
        </p:sp>
      </p:grpSp>
      <p:sp>
        <p:nvSpPr>
          <p:cNvPr id="187" name="186 Conector recto"/>
          <p:cNvSpPr/>
          <p:nvPr/>
        </p:nvSpPr>
        <p:spPr>
          <a:xfrm flipV="1">
            <a:off x="2103992" y="2155578"/>
            <a:ext cx="6284433" cy="924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8" name="187 Conector recto"/>
          <p:cNvSpPr/>
          <p:nvPr/>
        </p:nvSpPr>
        <p:spPr>
          <a:xfrm flipV="1">
            <a:off x="2123727" y="3511733"/>
            <a:ext cx="6255100" cy="1747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9" name="188 Conector recto"/>
          <p:cNvSpPr/>
          <p:nvPr/>
        </p:nvSpPr>
        <p:spPr>
          <a:xfrm flipV="1">
            <a:off x="2124511" y="3040004"/>
            <a:ext cx="6230202" cy="10312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0" name="189 Conector recto"/>
          <p:cNvSpPr/>
          <p:nvPr/>
        </p:nvSpPr>
        <p:spPr>
          <a:xfrm>
            <a:off x="2130933" y="4031562"/>
            <a:ext cx="6236690" cy="560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1" name="190 Conector recto"/>
          <p:cNvSpPr/>
          <p:nvPr/>
        </p:nvSpPr>
        <p:spPr>
          <a:xfrm flipV="1">
            <a:off x="2136467" y="4485736"/>
            <a:ext cx="6188023" cy="10192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2" name="191 Conector recto"/>
          <p:cNvSpPr/>
          <p:nvPr/>
        </p:nvSpPr>
        <p:spPr>
          <a:xfrm flipV="1">
            <a:off x="2146149" y="4980042"/>
            <a:ext cx="6176118" cy="7941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3" name="192 Conector recto"/>
          <p:cNvSpPr/>
          <p:nvPr/>
        </p:nvSpPr>
        <p:spPr>
          <a:xfrm flipV="1">
            <a:off x="2105169" y="5430630"/>
            <a:ext cx="6193442" cy="1005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4" name="193 Conector recto"/>
          <p:cNvSpPr/>
          <p:nvPr/>
        </p:nvSpPr>
        <p:spPr>
          <a:xfrm>
            <a:off x="2105169" y="5917258"/>
            <a:ext cx="6193442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1" name="Freeform 41"/>
          <p:cNvSpPr/>
          <p:nvPr/>
        </p:nvSpPr>
        <p:spPr>
          <a:xfrm>
            <a:off x="2084605" y="4665036"/>
            <a:ext cx="6242276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noFill/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51,133,918.60</a:t>
            </a:r>
            <a:endParaRPr lang="es-MX" kern="1200" dirty="0"/>
          </a:p>
        </p:txBody>
      </p:sp>
      <p:sp>
        <p:nvSpPr>
          <p:cNvPr id="110" name="Rectángulo 1"/>
          <p:cNvSpPr/>
          <p:nvPr/>
        </p:nvSpPr>
        <p:spPr>
          <a:xfrm>
            <a:off x="2103424" y="4642017"/>
            <a:ext cx="405275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Inversiones Financieras y Otras Provisiones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204" name="203 Conector recto"/>
          <p:cNvSpPr/>
          <p:nvPr/>
        </p:nvSpPr>
        <p:spPr>
          <a:xfrm>
            <a:off x="3543584" y="1689096"/>
            <a:ext cx="4835243" cy="117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1" name="90 Grupo"/>
          <p:cNvGrpSpPr/>
          <p:nvPr/>
        </p:nvGrpSpPr>
        <p:grpSpPr>
          <a:xfrm rot="10800000">
            <a:off x="3411308" y="5939383"/>
            <a:ext cx="3133194" cy="632952"/>
            <a:chOff x="0" y="1515"/>
            <a:chExt cx="1570918" cy="632952"/>
          </a:xfrm>
          <a:solidFill>
            <a:schemeClr val="accent5">
              <a:lumMod val="50000"/>
            </a:schemeClr>
          </a:solidFill>
        </p:grpSpPr>
        <p:sp>
          <p:nvSpPr>
            <p:cNvPr id="93" name="92 Redondear rectángulo de esquina del mismo lado"/>
            <p:cNvSpPr/>
            <p:nvPr/>
          </p:nvSpPr>
          <p:spPr>
            <a:xfrm>
              <a:off x="0" y="1515"/>
              <a:ext cx="1570918" cy="632952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Redondear rectángulo de esquina del mismo lado 4"/>
            <p:cNvSpPr/>
            <p:nvPr/>
          </p:nvSpPr>
          <p:spPr>
            <a:xfrm rot="10800000">
              <a:off x="30904" y="32419"/>
              <a:ext cx="1509110" cy="6020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 smtClean="0"/>
                <a:t>Gran Total: </a:t>
              </a:r>
              <a:r>
                <a:rPr lang="es-MX" sz="2000" dirty="0" smtClean="0"/>
                <a:t>49,369,566,358.21</a:t>
              </a:r>
              <a:endParaRPr lang="es-MX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49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85 Rectángulo"/>
          <p:cNvSpPr/>
          <p:nvPr/>
        </p:nvSpPr>
        <p:spPr>
          <a:xfrm>
            <a:off x="2894964" y="4135903"/>
            <a:ext cx="1955543" cy="64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solidFill>
              <a:schemeClr val="bg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5" name="84 Rectángulo"/>
          <p:cNvSpPr/>
          <p:nvPr/>
        </p:nvSpPr>
        <p:spPr>
          <a:xfrm>
            <a:off x="4581869" y="2843483"/>
            <a:ext cx="1955543" cy="64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solidFill>
              <a:schemeClr val="bg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4" name="83 Rectángulo"/>
          <p:cNvSpPr/>
          <p:nvPr/>
        </p:nvSpPr>
        <p:spPr>
          <a:xfrm>
            <a:off x="4604466" y="1558597"/>
            <a:ext cx="1955543" cy="64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solidFill>
              <a:schemeClr val="bg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3" name="82 Rectángulo"/>
          <p:cNvSpPr/>
          <p:nvPr/>
        </p:nvSpPr>
        <p:spPr>
          <a:xfrm>
            <a:off x="433098" y="1491617"/>
            <a:ext cx="1955543" cy="64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solidFill>
              <a:schemeClr val="bg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2" name="81 Rectángulo"/>
          <p:cNvSpPr/>
          <p:nvPr/>
        </p:nvSpPr>
        <p:spPr>
          <a:xfrm>
            <a:off x="441049" y="2843483"/>
            <a:ext cx="1955543" cy="64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solidFill>
              <a:schemeClr val="bg1">
                <a:alpha val="3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/>
          <a:stretch/>
        </p:blipFill>
        <p:spPr bwMode="auto">
          <a:xfrm>
            <a:off x="489418" y="4487684"/>
            <a:ext cx="1962187" cy="143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1558" y="906814"/>
            <a:ext cx="5946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>
                <a:latin typeface="Interstate-Light" pitchFamily="2" charset="0"/>
              </a:rPr>
              <a:t>Para proveer bienes y servicios a la población</a:t>
            </a:r>
            <a:endParaRPr lang="es-MX" sz="2200" dirty="0">
              <a:latin typeface="Interstate-Light" pitchFamily="2" charset="0"/>
            </a:endParaRPr>
          </a:p>
        </p:txBody>
      </p:sp>
      <p:sp>
        <p:nvSpPr>
          <p:cNvPr id="26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Para que se gasta?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29" name="Freeform 81"/>
          <p:cNvSpPr/>
          <p:nvPr/>
        </p:nvSpPr>
        <p:spPr>
          <a:xfrm>
            <a:off x="8314456" y="944744"/>
            <a:ext cx="705743" cy="18000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b="1" kern="1200" dirty="0">
              <a:solidFill>
                <a:schemeClr val="bg1"/>
              </a:solidFill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100" b="1" kern="1200" dirty="0" smtClean="0">
                <a:solidFill>
                  <a:schemeClr val="bg1"/>
                </a:solidFill>
              </a:rPr>
              <a:t>  Pesos</a:t>
            </a:r>
            <a:endParaRPr lang="es-MX" sz="1100" b="1" kern="1200" dirty="0">
              <a:solidFill>
                <a:schemeClr val="bg1"/>
              </a:solidFill>
            </a:endParaRPr>
          </a:p>
        </p:txBody>
      </p:sp>
      <p:sp>
        <p:nvSpPr>
          <p:cNvPr id="30" name="Oval 73"/>
          <p:cNvSpPr/>
          <p:nvPr/>
        </p:nvSpPr>
        <p:spPr>
          <a:xfrm>
            <a:off x="8378828" y="976531"/>
            <a:ext cx="87385" cy="82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grpSp>
        <p:nvGrpSpPr>
          <p:cNvPr id="32" name="31 Grupo"/>
          <p:cNvGrpSpPr/>
          <p:nvPr/>
        </p:nvGrpSpPr>
        <p:grpSpPr>
          <a:xfrm rot="16200000">
            <a:off x="2744602" y="856536"/>
            <a:ext cx="1080000" cy="2448000"/>
            <a:chOff x="2294044" y="714044"/>
            <a:chExt cx="1507458" cy="3110992"/>
          </a:xfrm>
        </p:grpSpPr>
        <p:sp>
          <p:nvSpPr>
            <p:cNvPr id="36" name="35 Llamada rectangular"/>
            <p:cNvSpPr/>
            <p:nvPr/>
          </p:nvSpPr>
          <p:spPr>
            <a:xfrm>
              <a:off x="2294044" y="714044"/>
              <a:ext cx="1507457" cy="3110992"/>
            </a:xfrm>
            <a:prstGeom prst="wedgeRectCallout">
              <a:avLst>
                <a:gd name="adj1" fmla="val 62500"/>
                <a:gd name="adj2" fmla="val 2083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2528515"/>
                <a:satOff val="-3470"/>
                <a:lumOff val="5588"/>
                <a:alphaOff val="0"/>
              </a:schemeClr>
            </a:fillRef>
            <a:effectRef idx="0">
              <a:schemeClr val="accent2">
                <a:tint val="50000"/>
                <a:hueOff val="2528515"/>
                <a:satOff val="-3470"/>
                <a:lumOff val="558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Llamada rectangular 4"/>
            <p:cNvSpPr/>
            <p:nvPr/>
          </p:nvSpPr>
          <p:spPr>
            <a:xfrm>
              <a:off x="2485360" y="714044"/>
              <a:ext cx="1316142" cy="3110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25" tIns="98425" rIns="98425" bIns="98425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100" kern="1200"/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490166" y="1540535"/>
            <a:ext cx="1908000" cy="514615"/>
            <a:chOff x="2294044" y="115823"/>
            <a:chExt cx="1507457" cy="598220"/>
          </a:xfrm>
        </p:grpSpPr>
        <p:sp>
          <p:nvSpPr>
            <p:cNvPr id="34" name="33 Rectángulo"/>
            <p:cNvSpPr/>
            <p:nvPr/>
          </p:nvSpPr>
          <p:spPr>
            <a:xfrm>
              <a:off x="2294044" y="115823"/>
              <a:ext cx="1507457" cy="5982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34 Rectángulo"/>
            <p:cNvSpPr/>
            <p:nvPr/>
          </p:nvSpPr>
          <p:spPr>
            <a:xfrm>
              <a:off x="2294044" y="115823"/>
              <a:ext cx="1507457" cy="59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075" tIns="92075" rIns="92075" bIns="9207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900" kern="1200"/>
            </a:p>
          </p:txBody>
        </p:sp>
      </p:grpSp>
      <p:grpSp>
        <p:nvGrpSpPr>
          <p:cNvPr id="53" name="52 Grupo"/>
          <p:cNvGrpSpPr/>
          <p:nvPr/>
        </p:nvGrpSpPr>
        <p:grpSpPr>
          <a:xfrm rot="16200000">
            <a:off x="2744602" y="2241064"/>
            <a:ext cx="1080000" cy="2448000"/>
            <a:chOff x="3801955" y="714044"/>
            <a:chExt cx="1507457" cy="3349955"/>
          </a:xfrm>
        </p:grpSpPr>
        <p:sp>
          <p:nvSpPr>
            <p:cNvPr id="69" name="68 Llamada rectangular"/>
            <p:cNvSpPr/>
            <p:nvPr/>
          </p:nvSpPr>
          <p:spPr>
            <a:xfrm>
              <a:off x="3801955" y="714044"/>
              <a:ext cx="1507457" cy="3349955"/>
            </a:xfrm>
            <a:prstGeom prst="wedgeRectCallout">
              <a:avLst>
                <a:gd name="adj1" fmla="val 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Llamada rectangular 4"/>
            <p:cNvSpPr/>
            <p:nvPr/>
          </p:nvSpPr>
          <p:spPr>
            <a:xfrm>
              <a:off x="3993270" y="714044"/>
              <a:ext cx="1316142" cy="3349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25" tIns="98425" rIns="98425" bIns="98425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100" kern="1200"/>
            </a:p>
          </p:txBody>
        </p:sp>
      </p:grpSp>
      <p:sp>
        <p:nvSpPr>
          <p:cNvPr id="65" name="64 Llamada rectangular"/>
          <p:cNvSpPr/>
          <p:nvPr/>
        </p:nvSpPr>
        <p:spPr>
          <a:xfrm rot="16200000">
            <a:off x="6870752" y="928544"/>
            <a:ext cx="1080000" cy="2448000"/>
          </a:xfrm>
          <a:prstGeom prst="wedgeRectCallout">
            <a:avLst>
              <a:gd name="adj1" fmla="val 62500"/>
              <a:gd name="adj2" fmla="val 2083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6544757"/>
              <a:satOff val="-351"/>
              <a:lumOff val="5682"/>
              <a:alphaOff val="0"/>
            </a:schemeClr>
          </a:fillRef>
          <a:effectRef idx="0">
            <a:schemeClr val="accent1">
              <a:tint val="50000"/>
              <a:hueOff val="-6544757"/>
              <a:satOff val="-351"/>
              <a:lumOff val="568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6" name="55 Grupo"/>
          <p:cNvGrpSpPr/>
          <p:nvPr/>
        </p:nvGrpSpPr>
        <p:grpSpPr>
          <a:xfrm>
            <a:off x="4635736" y="1612543"/>
            <a:ext cx="1908000" cy="514615"/>
            <a:chOff x="2294044" y="115823"/>
            <a:chExt cx="1507457" cy="598220"/>
          </a:xfrm>
        </p:grpSpPr>
        <p:sp>
          <p:nvSpPr>
            <p:cNvPr id="63" name="62 Rectángulo"/>
            <p:cNvSpPr/>
            <p:nvPr/>
          </p:nvSpPr>
          <p:spPr>
            <a:xfrm>
              <a:off x="2294044" y="115823"/>
              <a:ext cx="1507457" cy="5982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63 Rectángulo"/>
            <p:cNvSpPr/>
            <p:nvPr/>
          </p:nvSpPr>
          <p:spPr>
            <a:xfrm>
              <a:off x="2294044" y="115823"/>
              <a:ext cx="1507457" cy="59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075" tIns="92075" rIns="92075" bIns="9207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900" kern="1200"/>
            </a:p>
          </p:txBody>
        </p:sp>
      </p:grpSp>
      <p:grpSp>
        <p:nvGrpSpPr>
          <p:cNvPr id="57" name="56 Grupo"/>
          <p:cNvGrpSpPr/>
          <p:nvPr/>
        </p:nvGrpSpPr>
        <p:grpSpPr>
          <a:xfrm rot="16200000">
            <a:off x="5077734" y="3599869"/>
            <a:ext cx="1325725" cy="2476486"/>
            <a:chOff x="786587" y="714044"/>
            <a:chExt cx="1507457" cy="2871622"/>
          </a:xfrm>
        </p:grpSpPr>
        <p:sp>
          <p:nvSpPr>
            <p:cNvPr id="61" name="60 Llamada rectangular"/>
            <p:cNvSpPr/>
            <p:nvPr/>
          </p:nvSpPr>
          <p:spPr>
            <a:xfrm>
              <a:off x="786587" y="714044"/>
              <a:ext cx="1507457" cy="2871622"/>
            </a:xfrm>
            <a:prstGeom prst="wedgeRectCallout">
              <a:avLst>
                <a:gd name="adj1" fmla="val 48131"/>
                <a:gd name="adj2" fmla="val 2083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-13089513"/>
                <a:satOff val="-703"/>
                <a:lumOff val="11364"/>
                <a:alphaOff val="0"/>
              </a:schemeClr>
            </a:fillRef>
            <a:effectRef idx="0">
              <a:schemeClr val="accent1">
                <a:tint val="50000"/>
                <a:hueOff val="-13089513"/>
                <a:satOff val="-703"/>
                <a:lumOff val="1136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Llamada rectangular 12"/>
            <p:cNvSpPr/>
            <p:nvPr/>
          </p:nvSpPr>
          <p:spPr>
            <a:xfrm>
              <a:off x="977902" y="714044"/>
              <a:ext cx="1316142" cy="2871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25" tIns="98425" rIns="98425" bIns="98425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100" kern="1200"/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490168" y="2903596"/>
            <a:ext cx="1908000" cy="514615"/>
            <a:chOff x="786587" y="235305"/>
            <a:chExt cx="1507457" cy="576064"/>
          </a:xfrm>
        </p:grpSpPr>
        <p:sp>
          <p:nvSpPr>
            <p:cNvPr id="59" name="58 Rectángulo"/>
            <p:cNvSpPr/>
            <p:nvPr/>
          </p:nvSpPr>
          <p:spPr>
            <a:xfrm>
              <a:off x="786587" y="235305"/>
              <a:ext cx="1507457" cy="5760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59 Rectángulo"/>
            <p:cNvSpPr/>
            <p:nvPr/>
          </p:nvSpPr>
          <p:spPr>
            <a:xfrm>
              <a:off x="786587" y="235305"/>
              <a:ext cx="1507457" cy="478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025" tIns="73025" rIns="73025" bIns="7302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300" kern="1200"/>
            </a:p>
          </p:txBody>
        </p:sp>
      </p:grpSp>
      <p:grpSp>
        <p:nvGrpSpPr>
          <p:cNvPr id="71" name="70 Grupo"/>
          <p:cNvGrpSpPr/>
          <p:nvPr/>
        </p:nvGrpSpPr>
        <p:grpSpPr>
          <a:xfrm rot="16200000">
            <a:off x="6870752" y="2194211"/>
            <a:ext cx="1080000" cy="2448000"/>
            <a:chOff x="3801955" y="714044"/>
            <a:chExt cx="1507457" cy="3349955"/>
          </a:xfrm>
        </p:grpSpPr>
        <p:sp>
          <p:nvSpPr>
            <p:cNvPr id="75" name="74 Llamada rectangular"/>
            <p:cNvSpPr/>
            <p:nvPr/>
          </p:nvSpPr>
          <p:spPr>
            <a:xfrm>
              <a:off x="3801955" y="714044"/>
              <a:ext cx="1507457" cy="3349955"/>
            </a:xfrm>
            <a:prstGeom prst="wedgeRectCallout">
              <a:avLst>
                <a:gd name="adj1" fmla="val 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Llamada rectangular 4"/>
            <p:cNvSpPr/>
            <p:nvPr/>
          </p:nvSpPr>
          <p:spPr>
            <a:xfrm>
              <a:off x="3993270" y="714044"/>
              <a:ext cx="1316142" cy="3349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425" tIns="98425" rIns="98425" bIns="98425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100" kern="1200"/>
            </a:p>
          </p:txBody>
        </p:sp>
      </p:grpSp>
      <p:grpSp>
        <p:nvGrpSpPr>
          <p:cNvPr id="72" name="71 Grupo"/>
          <p:cNvGrpSpPr/>
          <p:nvPr/>
        </p:nvGrpSpPr>
        <p:grpSpPr>
          <a:xfrm>
            <a:off x="4635736" y="2903596"/>
            <a:ext cx="1907999" cy="514615"/>
            <a:chOff x="3801955" y="0"/>
            <a:chExt cx="1507457" cy="715264"/>
          </a:xfrm>
        </p:grpSpPr>
        <p:sp>
          <p:nvSpPr>
            <p:cNvPr id="73" name="72 Rectángulo"/>
            <p:cNvSpPr/>
            <p:nvPr/>
          </p:nvSpPr>
          <p:spPr>
            <a:xfrm>
              <a:off x="3801955" y="0"/>
              <a:ext cx="1507457" cy="7152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73 Rectángulo"/>
            <p:cNvSpPr/>
            <p:nvPr/>
          </p:nvSpPr>
          <p:spPr>
            <a:xfrm>
              <a:off x="3801955" y="0"/>
              <a:ext cx="1507457" cy="715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125" tIns="111125" rIns="111125" bIns="1111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500" kern="1200"/>
            </a:p>
          </p:txBody>
        </p:sp>
      </p:grpSp>
      <p:sp>
        <p:nvSpPr>
          <p:cNvPr id="41" name="Rectángulo 60"/>
          <p:cNvSpPr/>
          <p:nvPr/>
        </p:nvSpPr>
        <p:spPr>
          <a:xfrm>
            <a:off x="2406117" y="1604873"/>
            <a:ext cx="1693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Gobierno</a:t>
            </a:r>
            <a:endParaRPr lang="es-MX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  <a:p>
            <a:pPr lvl="0" algn="ctr"/>
            <a:r>
              <a:rPr lang="es-MX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(Legislativo, Ejecutivo y Judicial)</a:t>
            </a:r>
            <a:endParaRPr lang="es-MX" sz="1400" dirty="0">
              <a:solidFill>
                <a:schemeClr val="tx1">
                  <a:lumMod val="95000"/>
                  <a:lumOff val="5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44" name="Rectángulo 59"/>
          <p:cNvSpPr/>
          <p:nvPr/>
        </p:nvSpPr>
        <p:spPr>
          <a:xfrm>
            <a:off x="2188393" y="3036868"/>
            <a:ext cx="2192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b="1" dirty="0" smtClean="0">
                <a:latin typeface="Interstate-Light" pitchFamily="2" charset="0"/>
                <a:ea typeface="Segoe UI Emoji" panose="020B0502040204020203" pitchFamily="34" charset="0"/>
              </a:rPr>
              <a:t>Participaciones y Aportaciones Municipales</a:t>
            </a:r>
            <a:endParaRPr lang="es-MX" sz="1600" b="1" dirty="0">
              <a:latin typeface="Interstate-Light" pitchFamily="2" charset="0"/>
              <a:ea typeface="Segoe UI Emoji" panose="020B0502040204020203" pitchFamily="34" charset="0"/>
            </a:endParaRPr>
          </a:p>
        </p:txBody>
      </p:sp>
      <p:grpSp>
        <p:nvGrpSpPr>
          <p:cNvPr id="54" name="53 Grupo"/>
          <p:cNvGrpSpPr/>
          <p:nvPr/>
        </p:nvGrpSpPr>
        <p:grpSpPr>
          <a:xfrm>
            <a:off x="2946389" y="4194271"/>
            <a:ext cx="1908000" cy="514616"/>
            <a:chOff x="3801954" y="0"/>
            <a:chExt cx="1536338" cy="715264"/>
          </a:xfrm>
        </p:grpSpPr>
        <p:sp>
          <p:nvSpPr>
            <p:cNvPr id="67" name="66 Rectángulo"/>
            <p:cNvSpPr/>
            <p:nvPr/>
          </p:nvSpPr>
          <p:spPr>
            <a:xfrm>
              <a:off x="3801954" y="0"/>
              <a:ext cx="1536338" cy="7152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67 Rectángulo"/>
            <p:cNvSpPr/>
            <p:nvPr/>
          </p:nvSpPr>
          <p:spPr>
            <a:xfrm>
              <a:off x="3801955" y="0"/>
              <a:ext cx="1507457" cy="715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125" tIns="111125" rIns="111125" bIns="1111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500" kern="1200"/>
            </a:p>
          </p:txBody>
        </p:sp>
      </p:grpSp>
      <p:sp>
        <p:nvSpPr>
          <p:cNvPr id="45" name="Rectángulo 57"/>
          <p:cNvSpPr/>
          <p:nvPr/>
        </p:nvSpPr>
        <p:spPr>
          <a:xfrm>
            <a:off x="4635737" y="1712884"/>
            <a:ext cx="190799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25,634,096,086.90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" name="Rectángulo 57"/>
          <p:cNvSpPr/>
          <p:nvPr/>
        </p:nvSpPr>
        <p:spPr>
          <a:xfrm>
            <a:off x="4635736" y="3026803"/>
            <a:ext cx="190799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3,431,766,529.42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Rectángulo 57"/>
          <p:cNvSpPr/>
          <p:nvPr/>
        </p:nvSpPr>
        <p:spPr>
          <a:xfrm>
            <a:off x="498120" y="3017336"/>
            <a:ext cx="190799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7,139,969,090.68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" name="Rectángulo 57"/>
          <p:cNvSpPr/>
          <p:nvPr/>
        </p:nvSpPr>
        <p:spPr>
          <a:xfrm>
            <a:off x="462331" y="1658651"/>
            <a:ext cx="190799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9,173,819,485.70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" name="Rectángulo 57"/>
          <p:cNvSpPr/>
          <p:nvPr/>
        </p:nvSpPr>
        <p:spPr>
          <a:xfrm>
            <a:off x="2946392" y="4294613"/>
            <a:ext cx="190799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3,989,915,166.37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Rectángulo 35"/>
          <p:cNvSpPr/>
          <p:nvPr/>
        </p:nvSpPr>
        <p:spPr>
          <a:xfrm>
            <a:off x="6762816" y="1860155"/>
            <a:ext cx="1466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Desarrollo Social</a:t>
            </a:r>
            <a:endParaRPr lang="es-MX" b="1" dirty="0">
              <a:solidFill>
                <a:schemeClr val="tx2">
                  <a:lumMod val="50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47" name="Rectángulo 36"/>
          <p:cNvSpPr/>
          <p:nvPr/>
        </p:nvSpPr>
        <p:spPr>
          <a:xfrm>
            <a:off x="6756688" y="3079930"/>
            <a:ext cx="1638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latin typeface="Interstate-Light" pitchFamily="2" charset="0"/>
                <a:ea typeface="Segoe UI Emoji" panose="020B0502040204020203" pitchFamily="34" charset="0"/>
              </a:rPr>
              <a:t>Desarrollo Económico</a:t>
            </a:r>
            <a:endParaRPr lang="es-MX" b="1" dirty="0"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50" name="Rectángulo 61"/>
          <p:cNvSpPr/>
          <p:nvPr/>
        </p:nvSpPr>
        <p:spPr>
          <a:xfrm>
            <a:off x="5062829" y="4598812"/>
            <a:ext cx="1480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200" b="1" dirty="0" smtClean="0">
                <a:latin typeface="Interstate-Light" pitchFamily="2" charset="0"/>
                <a:ea typeface="Segoe UI Emoji" panose="020B0502040204020203" pitchFamily="34" charset="0"/>
              </a:rPr>
              <a:t>Otros</a:t>
            </a:r>
            <a:endParaRPr lang="es-MX" sz="2200" b="1" dirty="0">
              <a:latin typeface="Interstate-Light" pitchFamily="2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inta perforada"/>
          <p:cNvSpPr/>
          <p:nvPr/>
        </p:nvSpPr>
        <p:spPr>
          <a:xfrm>
            <a:off x="107504" y="836712"/>
            <a:ext cx="4464496" cy="439248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 smtClean="0">
                <a:solidFill>
                  <a:schemeClr val="tx1"/>
                </a:solidFill>
                <a:latin typeface="Interstate-Light" pitchFamily="2" charset="0"/>
              </a:rPr>
              <a:t>En conclusión, es importante tener en cuenta que la población y sus demandas de servicios crecen a un ritmo acelerado, lo que hace que el Gobierno del Estado a través de sus dependencias acuerden alternativas de atención a la ciudadanía.</a:t>
            </a:r>
            <a:endParaRPr lang="es-MX" sz="2100" dirty="0">
              <a:solidFill>
                <a:schemeClr val="tx1"/>
              </a:solidFill>
              <a:latin typeface="Interstate-Light" pitchFamily="2" charset="0"/>
            </a:endParaRPr>
          </a:p>
        </p:txBody>
      </p:sp>
      <p:sp>
        <p:nvSpPr>
          <p:cNvPr id="5" name="4 Llamada rectangular redondeada"/>
          <p:cNvSpPr/>
          <p:nvPr/>
        </p:nvSpPr>
        <p:spPr>
          <a:xfrm>
            <a:off x="4915161" y="692696"/>
            <a:ext cx="4121335" cy="3312368"/>
          </a:xfrm>
          <a:prstGeom prst="wedgeRoundRectCallout">
            <a:avLst>
              <a:gd name="adj1" fmla="val -49987"/>
              <a:gd name="adj2" fmla="val 736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dirty="0" smtClean="0">
              <a:solidFill>
                <a:schemeClr val="tx1"/>
              </a:solidFill>
              <a:latin typeface="Interstate-Light" pitchFamily="2" charset="0"/>
            </a:endParaRPr>
          </a:p>
          <a:p>
            <a:pPr algn="ctr"/>
            <a:r>
              <a:rPr lang="es-MX" sz="1900" dirty="0" smtClean="0">
                <a:solidFill>
                  <a:schemeClr val="tx1"/>
                </a:solidFill>
                <a:latin typeface="Interstate-Light" pitchFamily="2" charset="0"/>
              </a:rPr>
              <a:t>Atendiendo la política del Gobierno del Estado, referente a la inclusión de la ciudadanía en los quehaceres gubernamentales; los ciudadanos pueden utilizar nuestras diferentes formas de comunicación, haciéndoles saber consistencias e inconsistencias en la aplicación de las políticas públicas.</a:t>
            </a:r>
            <a:endParaRPr lang="es-MX" sz="1900" dirty="0">
              <a:solidFill>
                <a:schemeClr val="tx1"/>
              </a:solidFill>
              <a:latin typeface="Interstate-Light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1818">
                        <a14:foregroundMark x1="25000" y1="5455" x2="20455" y2="53636"/>
                        <a14:foregroundMark x1="30909" y1="24091" x2="40455" y2="26818"/>
                        <a14:foregroundMark x1="41818" y1="26818" x2="47273" y2="28636"/>
                        <a14:foregroundMark x1="47273" y1="28636" x2="54091" y2="28182"/>
                        <a14:foregroundMark x1="54091" y1="28182" x2="59091" y2="14091"/>
                        <a14:foregroundMark x1="20455" y1="62273" x2="24545" y2="75455"/>
                        <a14:foregroundMark x1="30000" y1="57273" x2="28636" y2="80909"/>
                        <a14:foregroundMark x1="28636" y1="80455" x2="28636" y2="80455"/>
                        <a14:foregroundMark x1="65000" y1="77273" x2="80909" y2="82273"/>
                        <a14:foregroundMark x1="80909" y1="82273" x2="80909" y2="82273"/>
                        <a14:foregroundMark x1="28636" y1="25000" x2="59545" y2="28182"/>
                        <a14:foregroundMark x1="30455" y1="26818" x2="38636" y2="30455"/>
                        <a14:foregroundMark x1="42273" y1="30455" x2="46818" y2="31364"/>
                        <a14:foregroundMark x1="51818" y1="31364" x2="51818" y2="31364"/>
                        <a14:foregroundMark x1="51818" y1="31364" x2="51818" y2="31364"/>
                        <a14:foregroundMark x1="69545" y1="71818" x2="68636" y2="52273"/>
                        <a14:foregroundMark x1="68636" y1="52273" x2="70455" y2="30455"/>
                        <a14:foregroundMark x1="70000" y1="30000" x2="63636" y2="34091"/>
                        <a14:backgroundMark x1="23182" y1="83636" x2="90000" y2="8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24" y="4725144"/>
            <a:ext cx="2714524" cy="24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" b="93867" l="10000" r="94667">
                        <a14:foregroundMark x1="21000" y1="77600" x2="75000" y2="71467"/>
                        <a14:foregroundMark x1="75333" y1="71467" x2="85667" y2="79467"/>
                        <a14:foregroundMark x1="85667" y1="79467" x2="70667" y2="88533"/>
                        <a14:foregroundMark x1="70667" y1="88533" x2="19000" y2="89600"/>
                        <a14:foregroundMark x1="54667" y1="4267" x2="64667" y2="800"/>
                        <a14:foregroundMark x1="61333" y1="1867" x2="74000" y2="11733"/>
                        <a14:foregroundMark x1="74000" y1="11733" x2="74000" y2="11733"/>
                        <a14:foregroundMark x1="59000" y1="41867" x2="48000" y2="47200"/>
                        <a14:backgroundMark x1="66000" y1="1600" x2="54667" y2="1333"/>
                        <a14:backgroundMark x1="64000" y1="1067" x2="61333" y2="1067"/>
                        <a14:backgroundMark x1="68000" y1="1067" x2="60000" y2="1067"/>
                        <a14:backgroundMark x1="60000" y1="1067" x2="60000" y2="1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9" r="6246" b="8388"/>
          <a:stretch/>
        </p:blipFill>
        <p:spPr bwMode="auto">
          <a:xfrm flipH="1">
            <a:off x="2843808" y="4554095"/>
            <a:ext cx="1512168" cy="201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3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2" b="15918"/>
          <a:stretch/>
        </p:blipFill>
        <p:spPr bwMode="auto">
          <a:xfrm rot="21253202">
            <a:off x="6723446" y="315017"/>
            <a:ext cx="2036579" cy="171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r="3662"/>
          <a:stretch/>
        </p:blipFill>
        <p:spPr bwMode="auto">
          <a:xfrm>
            <a:off x="7397105" y="2276872"/>
            <a:ext cx="1634600" cy="22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83224"/>
            <a:ext cx="2095400" cy="1858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91" y="3797602"/>
            <a:ext cx="3274572" cy="2831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5 CuadroTexto"/>
          <p:cNvSpPr txBox="1"/>
          <p:nvPr/>
        </p:nvSpPr>
        <p:spPr>
          <a:xfrm>
            <a:off x="107504" y="83671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Los principales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enlaces web a los que puedes accesar e informarte más de las acciones que se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realizan son:</a:t>
            </a:r>
            <a:endParaRPr lang="es-MX" sz="2400" dirty="0">
              <a:latin typeface="Interstate-Light" pitchFamily="2" charset="0"/>
              <a:cs typeface="Segoe UI" pitchFamily="34" charset="0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1331640" y="1708294"/>
            <a:ext cx="5930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u="sng" dirty="0" smtClean="0"/>
              <a:t>htttp://coahuila.gob.mx</a:t>
            </a:r>
            <a:endParaRPr lang="es-MX" sz="3000" u="sng" dirty="0"/>
          </a:p>
        </p:txBody>
      </p:sp>
      <p:sp>
        <p:nvSpPr>
          <p:cNvPr id="15" name="TextBox 29"/>
          <p:cNvSpPr txBox="1"/>
          <p:nvPr/>
        </p:nvSpPr>
        <p:spPr>
          <a:xfrm>
            <a:off x="833950" y="2276872"/>
            <a:ext cx="6660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u="sng" dirty="0" smtClean="0"/>
              <a:t>htttp://coahuilatodotransparente.gob.mx</a:t>
            </a:r>
            <a:endParaRPr lang="es-MX" sz="3000" u="sng" dirty="0"/>
          </a:p>
        </p:txBody>
      </p:sp>
      <p:sp>
        <p:nvSpPr>
          <p:cNvPr id="16" name="Rectangle 4"/>
          <p:cNvSpPr/>
          <p:nvPr/>
        </p:nvSpPr>
        <p:spPr>
          <a:xfrm>
            <a:off x="323528" y="299695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También puedes acudir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personalmente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a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las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oficinas que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integran los tres niveles de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Gobierno.</a:t>
            </a:r>
            <a:endParaRPr lang="es-MX" sz="2400" dirty="0">
              <a:latin typeface="Interstate-Light" pitchFamily="2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450912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spc="100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Presupuesto</a:t>
            </a:r>
            <a:r>
              <a:rPr lang="es-MX" sz="4000" b="1" spc="100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MX" sz="2800" b="1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Ciudadano  </a:t>
            </a:r>
            <a:r>
              <a:rPr lang="es-MX" sz="2800" b="1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2019</a:t>
            </a:r>
            <a:endParaRPr lang="es-MX" sz="2800" b="1" dirty="0">
              <a:ln w="24500" cmpd="dbl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45" r="7039"/>
          <a:stretch/>
        </p:blipFill>
        <p:spPr bwMode="auto">
          <a:xfrm>
            <a:off x="2272221" y="2132856"/>
            <a:ext cx="4887590" cy="180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2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884368" y="5808819"/>
            <a:ext cx="1259632" cy="104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07504" y="1190807"/>
            <a:ext cx="5466311" cy="46180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El Gobierno del Estado,   reafirma la </a:t>
            </a:r>
            <a:r>
              <a:rPr lang="es-ES_tradnl" sz="2150" dirty="0" smtClean="0">
                <a:latin typeface="Interstate-Light" pitchFamily="2" charset="0"/>
                <a:cs typeface="Segoe UI" pitchFamily="34" charset="0"/>
              </a:rPr>
              <a:t>responsabilidad </a:t>
            </a:r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hacendaria para el manejo sustentable de sus finanzas públicas</a:t>
            </a:r>
            <a:r>
              <a:rPr lang="es-ES_tradnl" sz="2150" dirty="0" smtClean="0">
                <a:latin typeface="Interstate-Light" pitchFamily="2" charset="0"/>
                <a:cs typeface="Segoe UI" pitchFamily="34" charset="0"/>
              </a:rPr>
              <a:t>.</a:t>
            </a:r>
          </a:p>
          <a:p>
            <a:pPr algn="ctr"/>
            <a:endParaRPr lang="es-ES_tradnl" sz="2150" dirty="0">
              <a:latin typeface="Interstate-Light" pitchFamily="2" charset="0"/>
              <a:cs typeface="Segoe UI" pitchFamily="34" charset="0"/>
            </a:endParaRPr>
          </a:p>
          <a:p>
            <a:pPr algn="ctr"/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El gasto total propuesto contribuye a un balance presupuestario sostenible. Además se consideran las previsiones de gasto necesario para hacer frente </a:t>
            </a:r>
          </a:p>
          <a:p>
            <a:pPr algn="ctr"/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a los compromisos y </a:t>
            </a:r>
            <a:r>
              <a:rPr lang="es-ES_tradnl" sz="2150" dirty="0" smtClean="0">
                <a:latin typeface="Interstate-Light" pitchFamily="2" charset="0"/>
                <a:cs typeface="Segoe UI" pitchFamily="34" charset="0"/>
              </a:rPr>
              <a:t>financiamientos para consolidar </a:t>
            </a:r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un </a:t>
            </a:r>
            <a:endParaRPr lang="es-ES_tradnl" sz="2150" dirty="0" smtClean="0">
              <a:latin typeface="Interstate-Light" pitchFamily="2" charset="0"/>
              <a:cs typeface="Segoe UI" pitchFamily="34" charset="0"/>
            </a:endParaRPr>
          </a:p>
          <a:p>
            <a:pPr algn="ctr"/>
            <a:r>
              <a:rPr lang="es-ES_tradnl" sz="2150" dirty="0" smtClean="0">
                <a:latin typeface="Interstate-Light" pitchFamily="2" charset="0"/>
                <a:cs typeface="Segoe UI" pitchFamily="34" charset="0"/>
              </a:rPr>
              <a:t>Fuerte </a:t>
            </a:r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Coahuila</a:t>
            </a:r>
            <a:r>
              <a:rPr lang="es-ES_tradnl" sz="2150" dirty="0" smtClean="0">
                <a:latin typeface="Interstate-Light" pitchFamily="2" charset="0"/>
                <a:cs typeface="Segoe UI" pitchFamily="34" charset="0"/>
              </a:rPr>
              <a:t>.</a:t>
            </a:r>
            <a:endParaRPr lang="es-ES_tradnl" sz="2150" dirty="0">
              <a:latin typeface="Interstate-Light" pitchFamily="2" charset="0"/>
              <a:cs typeface="Segoe U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6" b="99418" l="2228" r="99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65" y="1988840"/>
            <a:ext cx="312545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3"/>
          <p:cNvSpPr/>
          <p:nvPr/>
        </p:nvSpPr>
        <p:spPr>
          <a:xfrm>
            <a:off x="4563616" y="248292"/>
            <a:ext cx="4249603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24"/>
          <p:cNvSpPr/>
          <p:nvPr/>
        </p:nvSpPr>
        <p:spPr>
          <a:xfrm>
            <a:off x="4572000" y="542501"/>
            <a:ext cx="4240088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25"/>
          <p:cNvSpPr/>
          <p:nvPr/>
        </p:nvSpPr>
        <p:spPr>
          <a:xfrm>
            <a:off x="4721120" y="200269"/>
            <a:ext cx="3914323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Disciplina Financiera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3962515" y="5693987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07504" y="1052736"/>
            <a:ext cx="5832648" cy="4185032"/>
            <a:chOff x="8442176" y="980728"/>
            <a:chExt cx="5908425" cy="3606857"/>
          </a:xfrm>
        </p:grpSpPr>
        <p:sp>
          <p:nvSpPr>
            <p:cNvPr id="4" name="3 Paralelogramo"/>
            <p:cNvSpPr/>
            <p:nvPr/>
          </p:nvSpPr>
          <p:spPr>
            <a:xfrm>
              <a:off x="8442176" y="1340768"/>
              <a:ext cx="5908425" cy="3246817"/>
            </a:xfrm>
            <a:prstGeom prst="parallelogram">
              <a:avLst/>
            </a:prstGeom>
            <a:solidFill>
              <a:srgbClr val="BC474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 dirty="0">
                <a:latin typeface="Interstate-Light" pitchFamily="2" charset="0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9036497" y="980728"/>
              <a:ext cx="4629105" cy="3580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r>
                <a:rPr lang="es-ES_tradnl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El </a:t>
              </a:r>
              <a:r>
                <a:rPr lang="es-ES_tradnl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Congreso de la Unión aprobó en abril del 2016 la </a:t>
              </a:r>
              <a:r>
                <a:rPr lang="es-ES_tradnl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Ley de </a:t>
              </a:r>
              <a:r>
                <a:rPr lang="es-ES_tradnl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Disciplina Financiera para regular y controlar el endeudamiento de las entidades federativas y de los </a:t>
              </a:r>
              <a:r>
                <a:rPr lang="es-ES_tradnl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municipios, cuyo objetivo es transparentar, mediante reglas específicas la disciplina financiera, y la contratación de deuda.</a:t>
              </a:r>
              <a:endParaRPr lang="es-ES_tradnl" sz="24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24" b="898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7112" r="17542" b="17030"/>
          <a:stretch/>
        </p:blipFill>
        <p:spPr bwMode="auto">
          <a:xfrm>
            <a:off x="5501472" y="2060848"/>
            <a:ext cx="3629470" cy="357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3"/>
          <p:cNvSpPr/>
          <p:nvPr/>
        </p:nvSpPr>
        <p:spPr>
          <a:xfrm>
            <a:off x="4563616" y="236663"/>
            <a:ext cx="4249603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24"/>
          <p:cNvSpPr/>
          <p:nvPr/>
        </p:nvSpPr>
        <p:spPr>
          <a:xfrm>
            <a:off x="4572000" y="530872"/>
            <a:ext cx="4240088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25"/>
          <p:cNvSpPr/>
          <p:nvPr/>
        </p:nvSpPr>
        <p:spPr>
          <a:xfrm>
            <a:off x="4721120" y="188640"/>
            <a:ext cx="3914323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Disciplina Financiera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596336" y="5557329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5563769" y="1050008"/>
            <a:ext cx="3600399" cy="4239515"/>
            <a:chOff x="4736346" y="1700808"/>
            <a:chExt cx="4156133" cy="4624399"/>
          </a:xfrm>
        </p:grpSpPr>
        <p:grpSp>
          <p:nvGrpSpPr>
            <p:cNvPr id="17" name="16 Grupo"/>
            <p:cNvGrpSpPr/>
            <p:nvPr/>
          </p:nvGrpSpPr>
          <p:grpSpPr>
            <a:xfrm>
              <a:off x="4736346" y="1700808"/>
              <a:ext cx="4156133" cy="3600400"/>
              <a:chOff x="4556467" y="1916833"/>
              <a:chExt cx="4624046" cy="3607772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282" b="97183" l="2473" r="98077">
                            <a14:foregroundMark x1="14286" y1="20070" x2="28297" y2="31690"/>
                            <a14:foregroundMark x1="12912" y1="20775" x2="11264" y2="85915"/>
                            <a14:foregroundMark x1="14560" y1="46831" x2="26374" y2="83803"/>
                            <a14:foregroundMark x1="19231" y1="50352" x2="30220" y2="36268"/>
                            <a14:foregroundMark x1="25824" y1="33451" x2="43132" y2="12676"/>
                            <a14:foregroundMark x1="30220" y1="15845" x2="48352" y2="24296"/>
                            <a14:foregroundMark x1="33516" y1="25704" x2="33516" y2="25704"/>
                            <a14:foregroundMark x1="33242" y1="27465" x2="35989" y2="41197"/>
                            <a14:foregroundMark x1="42857" y1="29225" x2="48626" y2="29225"/>
                            <a14:foregroundMark x1="48626" y1="29225" x2="48626" y2="29225"/>
                            <a14:foregroundMark x1="16484" y1="19366" x2="29670" y2="14085"/>
                            <a14:foregroundMark x1="10165" y1="18662" x2="14835" y2="13732"/>
                            <a14:foregroundMark x1="14835" y1="13732" x2="14835" y2="13732"/>
                            <a14:foregroundMark x1="14835" y1="13732" x2="18407" y2="13732"/>
                            <a14:foregroundMark x1="6868" y1="20423" x2="10165" y2="12324"/>
                            <a14:foregroundMark x1="10165" y1="12324" x2="16484" y2="8803"/>
                            <a14:foregroundMark x1="16484" y1="8803" x2="30495" y2="12324"/>
                            <a14:foregroundMark x1="30495" y1="12324" x2="44505" y2="10563"/>
                            <a14:foregroundMark x1="14011" y1="91197" x2="11264" y2="82394"/>
                            <a14:foregroundMark x1="7143" y1="94366" x2="98077" y2="92606"/>
                            <a14:foregroundMark x1="24451" y1="85915" x2="30769" y2="89437"/>
                            <a14:foregroundMark x1="51648" y1="28521" x2="36813" y2="47887"/>
                            <a14:foregroundMark x1="36813" y1="47887" x2="5769" y2="47183"/>
                            <a14:foregroundMark x1="45330" y1="21831" x2="45330" y2="21831"/>
                            <a14:foregroundMark x1="45330" y1="21831" x2="53297" y2="22887"/>
                            <a14:foregroundMark x1="53297" y1="22887" x2="53297" y2="22887"/>
                            <a14:foregroundMark x1="67582" y1="94366" x2="95330" y2="947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467" y="1916833"/>
                <a:ext cx="4624046" cy="36077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" name="8 Grupo"/>
              <p:cNvGrpSpPr/>
              <p:nvPr/>
            </p:nvGrpSpPr>
            <p:grpSpPr>
              <a:xfrm>
                <a:off x="5550325" y="2494790"/>
                <a:ext cx="2960630" cy="1379891"/>
                <a:chOff x="5550325" y="2494790"/>
                <a:chExt cx="2960630" cy="1379891"/>
              </a:xfrm>
            </p:grpSpPr>
            <p:sp>
              <p:nvSpPr>
                <p:cNvPr id="4" name="3 CuadroTexto"/>
                <p:cNvSpPr txBox="1"/>
                <p:nvPr/>
              </p:nvSpPr>
              <p:spPr>
                <a:xfrm rot="19341158">
                  <a:off x="5550325" y="2773615"/>
                  <a:ext cx="631707" cy="3700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b="1" dirty="0" smtClean="0">
                      <a:latin typeface="Agency FB" pitchFamily="34" charset="0"/>
                    </a:rPr>
                    <a:t>Plan </a:t>
                  </a:r>
                </a:p>
              </p:txBody>
            </p:sp>
            <p:sp>
              <p:nvSpPr>
                <p:cNvPr id="8" name="7 Rectángulo"/>
                <p:cNvSpPr/>
                <p:nvPr/>
              </p:nvSpPr>
              <p:spPr>
                <a:xfrm rot="19129516">
                  <a:off x="5834317" y="2494790"/>
                  <a:ext cx="802920" cy="3700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MX" b="1" dirty="0">
                      <a:latin typeface="Agency FB" pitchFamily="34" charset="0"/>
                    </a:rPr>
                    <a:t>Estatal</a:t>
                  </a:r>
                </a:p>
              </p:txBody>
            </p:sp>
            <p:sp>
              <p:nvSpPr>
                <p:cNvPr id="22" name="21 Rectángulo"/>
                <p:cNvSpPr/>
                <p:nvPr/>
              </p:nvSpPr>
              <p:spPr>
                <a:xfrm rot="1138305">
                  <a:off x="7111213" y="3505349"/>
                  <a:ext cx="13997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MX" b="1" dirty="0" smtClean="0">
                      <a:solidFill>
                        <a:srgbClr val="860000"/>
                      </a:solidFill>
                      <a:latin typeface="Agency FB" pitchFamily="34" charset="0"/>
                    </a:rPr>
                    <a:t>de Desarrollo</a:t>
                  </a:r>
                  <a:endParaRPr lang="es-MX" b="1" dirty="0">
                    <a:solidFill>
                      <a:srgbClr val="860000"/>
                    </a:solidFill>
                    <a:latin typeface="Agency FB" pitchFamily="34" charset="0"/>
                  </a:endParaRPr>
                </a:p>
              </p:txBody>
            </p:sp>
          </p:grpSp>
        </p:grpSp>
        <p:grpSp>
          <p:nvGrpSpPr>
            <p:cNvPr id="2" name="1 Grupo"/>
            <p:cNvGrpSpPr/>
            <p:nvPr/>
          </p:nvGrpSpPr>
          <p:grpSpPr>
            <a:xfrm rot="19787682">
              <a:off x="6003271" y="4729695"/>
              <a:ext cx="1800200" cy="1595512"/>
              <a:chOff x="6075044" y="4729695"/>
              <a:chExt cx="1800200" cy="1595512"/>
            </a:xfrm>
          </p:grpSpPr>
          <p:grpSp>
            <p:nvGrpSpPr>
              <p:cNvPr id="18" name="17 Grupo"/>
              <p:cNvGrpSpPr/>
              <p:nvPr/>
            </p:nvGrpSpPr>
            <p:grpSpPr>
              <a:xfrm rot="3591098">
                <a:off x="6177388" y="4627351"/>
                <a:ext cx="1595512" cy="1800200"/>
                <a:chOff x="5749032" y="5027774"/>
                <a:chExt cx="1595512" cy="1800200"/>
              </a:xfrm>
            </p:grpSpPr>
            <p:pic>
              <p:nvPicPr>
                <p:cNvPr id="2054" name="Picture 6" descr="Imagen relacionada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6463" b="92007" l="19022" r="8994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794" r="9399"/>
                <a:stretch/>
              </p:blipFill>
              <p:spPr bwMode="auto">
                <a:xfrm rot="1459323">
                  <a:off x="5749032" y="5027774"/>
                  <a:ext cx="1595512" cy="1800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25 Rectángulo"/>
                <p:cNvSpPr/>
                <p:nvPr/>
              </p:nvSpPr>
              <p:spPr>
                <a:xfrm rot="20263308">
                  <a:off x="5896669" y="5713167"/>
                  <a:ext cx="11063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MX" b="1" dirty="0" smtClean="0">
                      <a:solidFill>
                        <a:srgbClr val="860000"/>
                      </a:solidFill>
                      <a:latin typeface="Agency FB" pitchFamily="34" charset="0"/>
                    </a:rPr>
                    <a:t>Indicadores</a:t>
                  </a:r>
                  <a:endParaRPr lang="es-MX" b="1" dirty="0">
                    <a:solidFill>
                      <a:srgbClr val="860000"/>
                    </a:solidFill>
                    <a:latin typeface="Agency FB" pitchFamily="34" charset="0"/>
                  </a:endParaRPr>
                </a:p>
              </p:txBody>
            </p:sp>
          </p:grpSp>
          <p:pic>
            <p:nvPicPr>
              <p:cNvPr id="2058" name="Picture 1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521" b="91667" l="10000" r="94762">
                            <a14:foregroundMark x1="52857" y1="46354" x2="62381" y2="53125"/>
                            <a14:foregroundMark x1="74762" y1="50000" x2="77143" y2="671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54" b="6820"/>
              <a:stretch/>
            </p:blipFill>
            <p:spPr bwMode="auto">
              <a:xfrm rot="1624531">
                <a:off x="6921450" y="4925829"/>
                <a:ext cx="350629" cy="554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6 Grupo"/>
          <p:cNvGrpSpPr/>
          <p:nvPr/>
        </p:nvGrpSpPr>
        <p:grpSpPr>
          <a:xfrm>
            <a:off x="216922" y="1029982"/>
            <a:ext cx="6367850" cy="4949427"/>
            <a:chOff x="175137" y="1359932"/>
            <a:chExt cx="6320812" cy="5329427"/>
          </a:xfrm>
        </p:grpSpPr>
        <p:sp>
          <p:nvSpPr>
            <p:cNvPr id="3" name="2 Elipse"/>
            <p:cNvSpPr/>
            <p:nvPr/>
          </p:nvSpPr>
          <p:spPr>
            <a:xfrm>
              <a:off x="175137" y="1359932"/>
              <a:ext cx="6320812" cy="53294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139700" prst="cross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814705" y="2082328"/>
              <a:ext cx="4288566" cy="42917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ight"/>
                <a:lightRig rig="threePt" dir="t"/>
              </a:scene3d>
            </a:bodyPr>
            <a:lstStyle/>
            <a:p>
              <a:pPr algn="ctr"/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Las iniciativas que integran </a:t>
              </a:r>
            </a:p>
            <a:p>
              <a:pPr algn="ctr"/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el Paquete Económico para</a:t>
              </a:r>
            </a:p>
            <a:p>
              <a:pPr algn="ctr"/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el </a:t>
              </a:r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2019 </a:t>
              </a:r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comprenden los principios, disposiciones y criterios generales establecidos en la Ley de Disciplina Financiera; además se encuentran alineadas con los objetivos, estrategias  y  metas  del Plan Estatal de Desarrollo 2017-2023. </a:t>
              </a:r>
            </a:p>
          </p:txBody>
        </p:sp>
      </p:grpSp>
      <p:sp>
        <p:nvSpPr>
          <p:cNvPr id="30" name="Rectangle 23"/>
          <p:cNvSpPr/>
          <p:nvPr/>
        </p:nvSpPr>
        <p:spPr>
          <a:xfrm>
            <a:off x="4563616" y="236663"/>
            <a:ext cx="4249603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 24"/>
          <p:cNvSpPr/>
          <p:nvPr/>
        </p:nvSpPr>
        <p:spPr>
          <a:xfrm>
            <a:off x="4572000" y="530872"/>
            <a:ext cx="4240088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ectangle 25"/>
          <p:cNvSpPr/>
          <p:nvPr/>
        </p:nvSpPr>
        <p:spPr>
          <a:xfrm>
            <a:off x="4721120" y="188640"/>
            <a:ext cx="3914323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Disciplina Financiera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596336" y="5557329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79512" y="850844"/>
            <a:ext cx="5832648" cy="4536504"/>
            <a:chOff x="426657" y="1688071"/>
            <a:chExt cx="5832648" cy="4936716"/>
          </a:xfrm>
        </p:grpSpPr>
        <p:sp>
          <p:nvSpPr>
            <p:cNvPr id="3" name="2 Elipse"/>
            <p:cNvSpPr/>
            <p:nvPr/>
          </p:nvSpPr>
          <p:spPr>
            <a:xfrm>
              <a:off x="426657" y="1688071"/>
              <a:ext cx="5832648" cy="4936716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139700" prst="cross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146737" y="2236596"/>
              <a:ext cx="4092348" cy="33157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ight"/>
                <a:lightRig rig="threePt" dir="t"/>
              </a:scene3d>
            </a:bodyPr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Aunado a esto, se elaboraron 90 indicadores asociados a los programas sectoriales y especiales, los cuales se </a:t>
              </a:r>
              <a:r>
                <a:rPr lang="es-ES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enuncian en </a:t>
              </a:r>
              <a:r>
                <a:rPr lang="es-ES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los Anexos 1 y 2 de la Exposición de Motivos del Paquete Económico </a:t>
              </a:r>
              <a:r>
                <a:rPr lang="es-ES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2019</a:t>
              </a:r>
              <a:endParaRPr lang="es-ES" sz="2400" dirty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" b="97800" l="5200" r="9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3878" y="1916832"/>
            <a:ext cx="4430046" cy="407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3"/>
          <p:cNvSpPr/>
          <p:nvPr/>
        </p:nvSpPr>
        <p:spPr>
          <a:xfrm>
            <a:off x="4563616" y="236663"/>
            <a:ext cx="4249603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24"/>
          <p:cNvSpPr/>
          <p:nvPr/>
        </p:nvSpPr>
        <p:spPr>
          <a:xfrm>
            <a:off x="4572000" y="530872"/>
            <a:ext cx="4240088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25"/>
          <p:cNvSpPr/>
          <p:nvPr/>
        </p:nvSpPr>
        <p:spPr>
          <a:xfrm>
            <a:off x="4721120" y="188640"/>
            <a:ext cx="3914323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Disciplina Financiera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dondear rectángulo de esquina diagonal"/>
          <p:cNvSpPr/>
          <p:nvPr/>
        </p:nvSpPr>
        <p:spPr>
          <a:xfrm>
            <a:off x="3736760" y="1110165"/>
            <a:ext cx="4946142" cy="4006576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Interstate-Light" pitchFamily="2" charset="0"/>
              </a:rPr>
              <a:t>El Presupuesto Ciudadano es una presentación no técnica del presupuesto </a:t>
            </a:r>
            <a:r>
              <a:rPr lang="es-MX" sz="2000" dirty="0" smtClean="0">
                <a:solidFill>
                  <a:schemeClr val="bg1"/>
                </a:solidFill>
                <a:latin typeface="Interstate-Light" pitchFamily="2" charset="0"/>
              </a:rPr>
              <a:t>del Estado, </a:t>
            </a:r>
            <a:r>
              <a:rPr lang="es-MX" sz="2000" dirty="0">
                <a:solidFill>
                  <a:schemeClr val="bg1"/>
                </a:solidFill>
                <a:latin typeface="Interstate-Light" pitchFamily="2" charset="0"/>
              </a:rPr>
              <a:t>la cual persigue posibilitar que las personas, incluyendo quienes no están familiarizados con las finanzas públicas, conozcan cómo se invierten los recursos que se obtienen </a:t>
            </a:r>
            <a:r>
              <a:rPr lang="es-MX" sz="2000" dirty="0" smtClean="0">
                <a:solidFill>
                  <a:schemeClr val="bg1"/>
                </a:solidFill>
                <a:latin typeface="Interstate-Light" pitchFamily="2" charset="0"/>
              </a:rPr>
              <a:t>por </a:t>
            </a:r>
            <a:r>
              <a:rPr lang="es-MX" sz="2000" dirty="0">
                <a:solidFill>
                  <a:schemeClr val="bg1"/>
                </a:solidFill>
                <a:latin typeface="Interstate-Light" pitchFamily="2" charset="0"/>
              </a:rPr>
              <a:t>concepto de impuestos, préstamos, donaciones, e ilustra de manera gráfica las principales perspectivas del presupuesto.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0451"/>
            <a:ext cx="4823520" cy="31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8801"/>
            <a:ext cx="2208670" cy="22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¿Qué es el presupuesto Ciudadano?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581874" y="5545283"/>
            <a:ext cx="1562126" cy="130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6764" y="954222"/>
            <a:ext cx="5406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000" dirty="0">
                <a:latin typeface="Interstate-Light" pitchFamily="2" charset="0"/>
              </a:rPr>
              <a:t>Para formular el proyecto de presupuesto, es preciso </a:t>
            </a:r>
            <a:r>
              <a:rPr lang="es-GT" sz="2000" dirty="0" smtClean="0">
                <a:latin typeface="Interstate-Light" pitchFamily="2" charset="0"/>
              </a:rPr>
              <a:t>conocer:</a:t>
            </a:r>
            <a:endParaRPr lang="es-MX" sz="2000" dirty="0">
              <a:latin typeface="Interstate-Light" pitchFamily="2" charset="0"/>
            </a:endParaRPr>
          </a:p>
        </p:txBody>
      </p:sp>
      <p:sp>
        <p:nvSpPr>
          <p:cNvPr id="8" name="7 Trapecio"/>
          <p:cNvSpPr/>
          <p:nvPr/>
        </p:nvSpPr>
        <p:spPr>
          <a:xfrm>
            <a:off x="692654" y="1704194"/>
            <a:ext cx="4814888" cy="3065669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371581" y="1844824"/>
            <a:ext cx="39881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Cuánto </a:t>
            </a:r>
            <a:r>
              <a:rPr lang="es-G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puede crecer la economía del País y por consecuencia </a:t>
            </a:r>
            <a:r>
              <a:rPr lang="es-G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la de </a:t>
            </a:r>
            <a:r>
              <a:rPr lang="es-G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nuestro </a:t>
            </a:r>
            <a:r>
              <a:rPr lang="es-G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Estado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state-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Cuál será la </a:t>
            </a:r>
            <a:r>
              <a:rPr lang="es-G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carga tributaria, es decir,  </a:t>
            </a:r>
            <a:r>
              <a:rPr lang="es-G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cuánto </a:t>
            </a:r>
            <a:r>
              <a:rPr lang="es-G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será la aportación de los ciudadanos a través de sus </a:t>
            </a:r>
            <a:r>
              <a:rPr lang="es-G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impuestos.</a:t>
            </a:r>
            <a:endParaRPr lang="es-MX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state-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2000" dirty="0">
              <a:solidFill>
                <a:schemeClr val="bg1"/>
              </a:solidFill>
              <a:latin typeface="Interstate-Light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444" y="5038118"/>
            <a:ext cx="7586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2000" dirty="0" smtClean="0">
                <a:latin typeface="Interstate-Light" pitchFamily="2" charset="0"/>
              </a:rPr>
              <a:t>El objetivo de la información, permite proyectar  la distribución de los recursos en los servicios de salud, educación, seguridad, etc. así </a:t>
            </a:r>
            <a:r>
              <a:rPr lang="es-GT" sz="2000" dirty="0">
                <a:latin typeface="Interstate-Light" pitchFamily="2" charset="0"/>
              </a:rPr>
              <a:t>como financiar programas y proyectos que las Dependencias tendrán a su cargo durante el </a:t>
            </a:r>
            <a:r>
              <a:rPr lang="es-GT" sz="2000" dirty="0" smtClean="0">
                <a:latin typeface="Interstate-Light" pitchFamily="2" charset="0"/>
              </a:rPr>
              <a:t>2019.</a:t>
            </a:r>
            <a:endParaRPr lang="es-MX" sz="2000" dirty="0">
              <a:latin typeface="Interstate-Light" pitchFamily="2" charset="0"/>
            </a:endParaRPr>
          </a:p>
        </p:txBody>
      </p:sp>
      <p:pic>
        <p:nvPicPr>
          <p:cNvPr id="22" name="Picture 4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82250" l="26613" r="68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2" r="33073" b="14232"/>
          <a:stretch/>
        </p:blipFill>
        <p:spPr bwMode="auto">
          <a:xfrm>
            <a:off x="4943430" y="978130"/>
            <a:ext cx="4091271" cy="38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¿Cómo inicia el proceso de la elaboración?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6879" y="4077072"/>
            <a:ext cx="1584176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668344" y="5617307"/>
            <a:ext cx="1475656" cy="122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onector fuera de página"/>
          <p:cNvSpPr/>
          <p:nvPr/>
        </p:nvSpPr>
        <p:spPr>
          <a:xfrm>
            <a:off x="151420" y="980728"/>
            <a:ext cx="3844516" cy="4951692"/>
          </a:xfrm>
          <a:prstGeom prst="flowChartOffpageConnector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00" dirty="0" smtClean="0">
              <a:latin typeface="Interstate-Light" pitchFamily="2" charset="0"/>
            </a:endParaRPr>
          </a:p>
          <a:p>
            <a:pPr algn="ctr"/>
            <a:endParaRPr lang="es-MX" sz="2200" dirty="0" smtClean="0">
              <a:latin typeface="Interstate-Light" pitchFamily="2" charset="0"/>
            </a:endParaRPr>
          </a:p>
          <a:p>
            <a:pPr algn="ctr"/>
            <a:r>
              <a:rPr lang="es-MX" sz="2200" dirty="0" smtClean="0">
                <a:latin typeface="Interstate-Light" pitchFamily="2" charset="0"/>
              </a:rPr>
              <a:t>Cada año el Gobierno del Estado presenta ante el  Congreso del Estado el Paquete Económico, mismo que comprende entre otros documentos</a:t>
            </a:r>
          </a:p>
          <a:p>
            <a:pPr algn="ctr"/>
            <a:r>
              <a:rPr lang="es-MX" sz="2200" dirty="0" smtClean="0">
                <a:latin typeface="Interstate-Light" pitchFamily="2" charset="0"/>
              </a:rPr>
              <a:t>Exposición de Motivos, Ley de Ingresos, Presupuesto de Egresos, Ley de Participaciones, Ley de Hacienda y Código Fiscal.</a:t>
            </a:r>
          </a:p>
          <a:p>
            <a:pPr algn="ctr"/>
            <a:endParaRPr lang="es-MX" sz="2200" dirty="0">
              <a:latin typeface="Interstate-Light" pitchFamily="2" charset="0"/>
            </a:endParaRPr>
          </a:p>
        </p:txBody>
      </p:sp>
      <p:sp>
        <p:nvSpPr>
          <p:cNvPr id="3" name="2 Tarjeta"/>
          <p:cNvSpPr/>
          <p:nvPr/>
        </p:nvSpPr>
        <p:spPr>
          <a:xfrm>
            <a:off x="4288784" y="1124744"/>
            <a:ext cx="4638926" cy="2826368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latin typeface="Interstate-Light" pitchFamily="2" charset="0"/>
              </a:rPr>
              <a:t>En este </a:t>
            </a:r>
            <a:r>
              <a:rPr lang="es-MX" sz="2100" dirty="0" smtClean="0">
                <a:latin typeface="Interstate-Light" pitchFamily="2" charset="0"/>
              </a:rPr>
              <a:t>punto del proceso, </a:t>
            </a:r>
            <a:r>
              <a:rPr lang="es-MX" sz="2100" dirty="0">
                <a:latin typeface="Interstate-Light" pitchFamily="2" charset="0"/>
              </a:rPr>
              <a:t>el Congreso del </a:t>
            </a:r>
            <a:r>
              <a:rPr lang="es-MX" sz="2100" dirty="0" smtClean="0">
                <a:latin typeface="Interstate-Light" pitchFamily="2" charset="0"/>
              </a:rPr>
              <a:t>Estado </a:t>
            </a:r>
            <a:r>
              <a:rPr lang="es-MX" sz="2100" dirty="0">
                <a:latin typeface="Interstate-Light" pitchFamily="2" charset="0"/>
              </a:rPr>
              <a:t>realiza el análisis correspondiente y celebra reuniones de trabajo que </a:t>
            </a:r>
            <a:r>
              <a:rPr lang="es-MX" sz="2100" dirty="0" smtClean="0">
                <a:latin typeface="Interstate-Light" pitchFamily="2" charset="0"/>
              </a:rPr>
              <a:t>considere pertinentes; una vez consensado este proceso se aprueba y envía al Poder Ejecutivo para su publicación en el Periódico Oficial del Estado.</a:t>
            </a:r>
          </a:p>
          <a:p>
            <a:pPr algn="ctr"/>
            <a:endParaRPr lang="es-MX" sz="21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368" l="1570" r="95067">
                        <a14:foregroundMark x1="35874" y1="47684" x2="45067" y2="55858"/>
                        <a14:foregroundMark x1="6502" y1="92643" x2="87444" y2="92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12976"/>
            <a:ext cx="2897127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¿Quién aprueba el Presupuesto de Egresos y la Ley de Ingresos?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57132" y="1405954"/>
            <a:ext cx="4593034" cy="3240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Interstate-Light" pitchFamily="2" charset="0"/>
                <a:cs typeface="Segoe UI" pitchFamily="34" charset="0"/>
              </a:rPr>
              <a:t>Es el documento que concentra los montos </a:t>
            </a:r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y conceptos que  </a:t>
            </a:r>
            <a:r>
              <a:rPr lang="es-ES" sz="2400" dirty="0">
                <a:latin typeface="Interstate-Light" pitchFamily="2" charset="0"/>
                <a:cs typeface="Segoe UI" pitchFamily="34" charset="0"/>
              </a:rPr>
              <a:t>el Gobierno estima recibir durante el ejercicio fiscal, es decir, “ingresos tributarios”. </a:t>
            </a:r>
            <a:endParaRPr lang="es-ES" sz="2400" dirty="0" smtClean="0">
              <a:latin typeface="Interstate-Light" pitchFamily="2" charset="0"/>
              <a:cs typeface="Segoe UI" pitchFamily="34" charset="0"/>
            </a:endParaRPr>
          </a:p>
          <a:p>
            <a:pPr algn="ctr"/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Son recursos </a:t>
            </a:r>
            <a:r>
              <a:rPr lang="es-ES" sz="2400" dirty="0">
                <a:latin typeface="Interstate-Light" pitchFamily="2" charset="0"/>
                <a:cs typeface="Segoe UI" pitchFamily="34" charset="0"/>
              </a:rPr>
              <a:t>que se obtendrán para </a:t>
            </a:r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cubrir el </a:t>
            </a:r>
            <a:r>
              <a:rPr lang="es-ES" sz="2400" dirty="0">
                <a:latin typeface="Interstate-Light" pitchFamily="2" charset="0"/>
                <a:cs typeface="Segoe UI" pitchFamily="34" charset="0"/>
              </a:rPr>
              <a:t>presupuesto de egresos del </a:t>
            </a:r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2019.</a:t>
            </a:r>
            <a:endParaRPr lang="es-MX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5663" l="0" r="100000">
                        <a14:foregroundMark x1="38636" y1="79928" x2="56364" y2="7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2265841" cy="287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92" b="93588" l="462" r="100000">
                        <a14:foregroundMark x1="1732" y1="89948" x2="99423" y2="90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2" y="777815"/>
            <a:ext cx="389067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/>
          <p:nvPr/>
        </p:nvSpPr>
        <p:spPr>
          <a:xfrm>
            <a:off x="4189994" y="248292"/>
            <a:ext cx="4816439" cy="588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24"/>
          <p:cNvSpPr/>
          <p:nvPr/>
        </p:nvSpPr>
        <p:spPr>
          <a:xfrm>
            <a:off x="4197514" y="542501"/>
            <a:ext cx="4805654" cy="2942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25"/>
          <p:cNvSpPr/>
          <p:nvPr/>
        </p:nvSpPr>
        <p:spPr>
          <a:xfrm>
            <a:off x="4317130" y="200268"/>
            <a:ext cx="4436439" cy="489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¿Qué es la Ley de Ingresos?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964</Words>
  <Application>Microsoft Office PowerPoint</Application>
  <PresentationFormat>Presentación en pantalla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2017-12-15T16:34:46Z</cp:lastPrinted>
  <dcterms:created xsi:type="dcterms:W3CDTF">2017-12-10T23:26:53Z</dcterms:created>
  <dcterms:modified xsi:type="dcterms:W3CDTF">2019-01-11T16:24:48Z</dcterms:modified>
</cp:coreProperties>
</file>